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3"/>
  </p:notesMasterIdLst>
  <p:sldIdLst>
    <p:sldId id="256" r:id="rId2"/>
    <p:sldId id="282" r:id="rId3"/>
    <p:sldId id="600" r:id="rId4"/>
    <p:sldId id="666" r:id="rId5"/>
    <p:sldId id="669" r:id="rId6"/>
    <p:sldId id="656" r:id="rId7"/>
    <p:sldId id="657" r:id="rId8"/>
    <p:sldId id="659" r:id="rId9"/>
    <p:sldId id="658" r:id="rId10"/>
    <p:sldId id="641" r:id="rId11"/>
    <p:sldId id="644" r:id="rId12"/>
    <p:sldId id="660" r:id="rId13"/>
    <p:sldId id="661" r:id="rId14"/>
    <p:sldId id="662" r:id="rId15"/>
    <p:sldId id="663" r:id="rId16"/>
    <p:sldId id="664" r:id="rId17"/>
    <p:sldId id="665" r:id="rId18"/>
    <p:sldId id="675" r:id="rId19"/>
    <p:sldId id="676" r:id="rId20"/>
    <p:sldId id="667" r:id="rId21"/>
    <p:sldId id="674" r:id="rId22"/>
    <p:sldId id="677" r:id="rId23"/>
    <p:sldId id="671" r:id="rId24"/>
    <p:sldId id="678" r:id="rId25"/>
    <p:sldId id="672" r:id="rId26"/>
    <p:sldId id="673" r:id="rId27"/>
    <p:sldId id="602" r:id="rId28"/>
    <p:sldId id="273" r:id="rId29"/>
    <p:sldId id="274" r:id="rId30"/>
    <p:sldId id="275" r:id="rId31"/>
    <p:sldId id="276"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600"/>
            <p14:sldId id="666"/>
            <p14:sldId id="669"/>
            <p14:sldId id="656"/>
            <p14:sldId id="657"/>
            <p14:sldId id="659"/>
            <p14:sldId id="658"/>
            <p14:sldId id="641"/>
            <p14:sldId id="644"/>
            <p14:sldId id="660"/>
            <p14:sldId id="661"/>
            <p14:sldId id="662"/>
            <p14:sldId id="663"/>
            <p14:sldId id="664"/>
            <p14:sldId id="665"/>
            <p14:sldId id="675"/>
            <p14:sldId id="676"/>
            <p14:sldId id="667"/>
            <p14:sldId id="674"/>
            <p14:sldId id="677"/>
            <p14:sldId id="671"/>
            <p14:sldId id="678"/>
            <p14:sldId id="672"/>
            <p14:sldId id="673"/>
            <p14:sldId id="602"/>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736" autoAdjust="0"/>
    <p:restoredTop sz="96447" autoAdjust="0"/>
  </p:normalViewPr>
  <p:slideViewPr>
    <p:cSldViewPr snapToGrid="0">
      <p:cViewPr varScale="1">
        <p:scale>
          <a:sx n="109" d="100"/>
          <a:sy n="109" d="100"/>
        </p:scale>
        <p:origin x="-906" y="-78"/>
      </p:cViewPr>
      <p:guideLst>
        <p:guide orient="horz" pos="2160"/>
        <p:guide pos="2880"/>
      </p:guideLst>
    </p:cSldViewPr>
  </p:slideViewPr>
  <p:notesTextViewPr>
    <p:cViewPr>
      <p:scale>
        <a:sx n="1" d="1"/>
        <a:sy n="1" d="1"/>
      </p:scale>
      <p:origin x="0" y="0"/>
    </p:cViewPr>
  </p:notesTextViewPr>
  <p:sorterViewPr>
    <p:cViewPr>
      <p:scale>
        <a:sx n="100" d="100"/>
        <a:sy n="100" d="100"/>
      </p:scale>
      <p:origin x="0" y="3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4" Type="http://schemas.openxmlformats.org/officeDocument/2006/relationships/image" Target="../media/image3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4" Type="http://schemas.openxmlformats.org/officeDocument/2006/relationships/image" Target="../media/image39.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 Id="rId4" Type="http://schemas.openxmlformats.org/officeDocument/2006/relationships/image" Target="../media/image43.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4" Type="http://schemas.openxmlformats.org/officeDocument/2006/relationships/image" Target="../media/image47.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 Id="rId6" Type="http://schemas.openxmlformats.org/officeDocument/2006/relationships/image" Target="../media/image53.wmf"/><Relationship Id="rId5" Type="http://schemas.openxmlformats.org/officeDocument/2006/relationships/image" Target="../media/image52.wmf"/><Relationship Id="rId4" Type="http://schemas.openxmlformats.org/officeDocument/2006/relationships/image" Target="../media/image51.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25.wmf"/><Relationship Id="rId5" Type="http://schemas.openxmlformats.org/officeDocument/2006/relationships/image" Target="../media/image57.wmf"/><Relationship Id="rId4" Type="http://schemas.openxmlformats.org/officeDocument/2006/relationships/image" Target="../media/image56.wmf"/></Relationships>
</file>

<file path=ppt/drawings/_rels/vmlDrawing16.v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image" Target="../media/image60.wmf"/><Relationship Id="rId7" Type="http://schemas.openxmlformats.org/officeDocument/2006/relationships/image" Target="../media/image64.wmf"/><Relationship Id="rId2" Type="http://schemas.openxmlformats.org/officeDocument/2006/relationships/image" Target="../media/image59.wmf"/><Relationship Id="rId1" Type="http://schemas.openxmlformats.org/officeDocument/2006/relationships/image" Target="../media/image58.wmf"/><Relationship Id="rId6" Type="http://schemas.openxmlformats.org/officeDocument/2006/relationships/image" Target="../media/image63.wmf"/><Relationship Id="rId5" Type="http://schemas.openxmlformats.org/officeDocument/2006/relationships/image" Target="../media/image62.wmf"/><Relationship Id="rId4" Type="http://schemas.openxmlformats.org/officeDocument/2006/relationships/image" Target="../media/image61.wmf"/></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image" Target="../media/image68.wmf"/><Relationship Id="rId7" Type="http://schemas.openxmlformats.org/officeDocument/2006/relationships/image" Target="../media/image72.wmf"/><Relationship Id="rId2" Type="http://schemas.openxmlformats.org/officeDocument/2006/relationships/image" Target="../media/image67.wmf"/><Relationship Id="rId1" Type="http://schemas.openxmlformats.org/officeDocument/2006/relationships/image" Target="../media/image66.wmf"/><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image" Target="../media/image74.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image" Target="../media/image77.wmf"/><Relationship Id="rId4" Type="http://schemas.openxmlformats.org/officeDocument/2006/relationships/image" Target="../media/image8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4"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2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 Id="rId4" Type="http://schemas.openxmlformats.org/officeDocument/2006/relationships/image" Target="../media/image28.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2020-10-27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Solutions to homogeneous systems of linear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Solutions to homogeneous systems of linear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Solutions to homogeneous systems of linear equations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Solutions to homogeneous systems of linear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Solutions to homogeneous systems of linear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Solutions to homogeneous systems of linear equations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Solutions to homogeneous systems of linear equations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Solutions to homogeneous systems of linear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Solutions to homogeneous systems of linear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Solutions to homogeneous systems of linear equations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24.wmf"/><Relationship Id="rId3" Type="http://schemas.microsoft.com/office/2007/relationships/media" Target="../media/media10.wav"/><Relationship Id="rId7" Type="http://schemas.openxmlformats.org/officeDocument/2006/relationships/image" Target="../media/image21.wmf"/><Relationship Id="rId12" Type="http://schemas.openxmlformats.org/officeDocument/2006/relationships/oleObject" Target="../embeddings/oleObject15.bin"/><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oleObject" Target="../embeddings/oleObject12.bin"/><Relationship Id="rId11" Type="http://schemas.openxmlformats.org/officeDocument/2006/relationships/image" Target="../media/image23.wmf"/><Relationship Id="rId5" Type="http://schemas.openxmlformats.org/officeDocument/2006/relationships/slideLayout" Target="../slideLayouts/slideLayout2.xml"/><Relationship Id="rId10" Type="http://schemas.openxmlformats.org/officeDocument/2006/relationships/oleObject" Target="../embeddings/oleObject14.bin"/><Relationship Id="rId4" Type="http://schemas.openxmlformats.org/officeDocument/2006/relationships/audio" Target="../media/media10.wav"/><Relationship Id="rId9" Type="http://schemas.openxmlformats.org/officeDocument/2006/relationships/image" Target="../media/image22.wmf"/><Relationship Id="rId1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28.wmf"/><Relationship Id="rId3" Type="http://schemas.microsoft.com/office/2007/relationships/media" Target="../media/media11.wav"/><Relationship Id="rId7" Type="http://schemas.openxmlformats.org/officeDocument/2006/relationships/image" Target="../media/image25.wmf"/><Relationship Id="rId12" Type="http://schemas.openxmlformats.org/officeDocument/2006/relationships/oleObject" Target="../embeddings/oleObject19.bin"/><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oleObject" Target="../embeddings/oleObject16.bin"/><Relationship Id="rId11" Type="http://schemas.openxmlformats.org/officeDocument/2006/relationships/image" Target="../media/image27.wmf"/><Relationship Id="rId5" Type="http://schemas.openxmlformats.org/officeDocument/2006/relationships/slideLayout" Target="../slideLayouts/slideLayout2.xml"/><Relationship Id="rId10" Type="http://schemas.openxmlformats.org/officeDocument/2006/relationships/oleObject" Target="../embeddings/oleObject18.bin"/><Relationship Id="rId4" Type="http://schemas.openxmlformats.org/officeDocument/2006/relationships/audio" Target="../media/media11.wav"/><Relationship Id="rId9" Type="http://schemas.openxmlformats.org/officeDocument/2006/relationships/image" Target="../media/image26.wmf"/><Relationship Id="rId1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1.bin"/><Relationship Id="rId3" Type="http://schemas.microsoft.com/office/2007/relationships/media" Target="../media/media12.wav"/><Relationship Id="rId7" Type="http://schemas.openxmlformats.org/officeDocument/2006/relationships/image" Target="../media/image29.wmf"/><Relationship Id="rId12" Type="http://schemas.openxmlformats.org/officeDocument/2006/relationships/image" Target="../media/image8.pn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oleObject" Target="../embeddings/oleObject20.bin"/><Relationship Id="rId11" Type="http://schemas.openxmlformats.org/officeDocument/2006/relationships/image" Target="../media/image31.wmf"/><Relationship Id="rId5" Type="http://schemas.openxmlformats.org/officeDocument/2006/relationships/slideLayout" Target="../slideLayouts/slideLayout2.xml"/><Relationship Id="rId10" Type="http://schemas.openxmlformats.org/officeDocument/2006/relationships/oleObject" Target="../embeddings/oleObject22.bin"/><Relationship Id="rId4" Type="http://schemas.openxmlformats.org/officeDocument/2006/relationships/audio" Target="../media/media12.wav"/><Relationship Id="rId9" Type="http://schemas.openxmlformats.org/officeDocument/2006/relationships/image" Target="../media/image30.w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35.wmf"/><Relationship Id="rId3" Type="http://schemas.microsoft.com/office/2007/relationships/media" Target="../media/media13.wav"/><Relationship Id="rId7" Type="http://schemas.openxmlformats.org/officeDocument/2006/relationships/image" Target="../media/image32.wmf"/><Relationship Id="rId12" Type="http://schemas.openxmlformats.org/officeDocument/2006/relationships/oleObject" Target="../embeddings/oleObject26.bin"/><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oleObject" Target="../embeddings/oleObject23.bin"/><Relationship Id="rId11" Type="http://schemas.openxmlformats.org/officeDocument/2006/relationships/image" Target="../media/image34.wmf"/><Relationship Id="rId5" Type="http://schemas.openxmlformats.org/officeDocument/2006/relationships/slideLayout" Target="../slideLayouts/slideLayout2.xml"/><Relationship Id="rId10" Type="http://schemas.openxmlformats.org/officeDocument/2006/relationships/oleObject" Target="../embeddings/oleObject25.bin"/><Relationship Id="rId4" Type="http://schemas.openxmlformats.org/officeDocument/2006/relationships/audio" Target="../media/media13.wav"/><Relationship Id="rId9" Type="http://schemas.openxmlformats.org/officeDocument/2006/relationships/image" Target="../media/image33.wmf"/><Relationship Id="rId1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8.bin"/><Relationship Id="rId13" Type="http://schemas.openxmlformats.org/officeDocument/2006/relationships/image" Target="../media/image39.wmf"/><Relationship Id="rId3" Type="http://schemas.microsoft.com/office/2007/relationships/media" Target="../media/media14.wav"/><Relationship Id="rId7" Type="http://schemas.openxmlformats.org/officeDocument/2006/relationships/image" Target="../media/image36.wmf"/><Relationship Id="rId12" Type="http://schemas.openxmlformats.org/officeDocument/2006/relationships/oleObject" Target="../embeddings/oleObject30.bin"/><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oleObject" Target="../embeddings/oleObject27.bin"/><Relationship Id="rId11" Type="http://schemas.openxmlformats.org/officeDocument/2006/relationships/image" Target="../media/image38.wmf"/><Relationship Id="rId5" Type="http://schemas.openxmlformats.org/officeDocument/2006/relationships/slideLayout" Target="../slideLayouts/slideLayout2.xml"/><Relationship Id="rId10" Type="http://schemas.openxmlformats.org/officeDocument/2006/relationships/oleObject" Target="../embeddings/oleObject29.bin"/><Relationship Id="rId4" Type="http://schemas.openxmlformats.org/officeDocument/2006/relationships/audio" Target="../media/media14.wav"/><Relationship Id="rId9" Type="http://schemas.openxmlformats.org/officeDocument/2006/relationships/image" Target="../media/image37.wmf"/><Relationship Id="rId1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32.bin"/><Relationship Id="rId13" Type="http://schemas.openxmlformats.org/officeDocument/2006/relationships/image" Target="../media/image43.wmf"/><Relationship Id="rId3" Type="http://schemas.microsoft.com/office/2007/relationships/media" Target="../media/media15.wav"/><Relationship Id="rId7" Type="http://schemas.openxmlformats.org/officeDocument/2006/relationships/image" Target="../media/image40.wmf"/><Relationship Id="rId12" Type="http://schemas.openxmlformats.org/officeDocument/2006/relationships/oleObject" Target="../embeddings/oleObject34.bin"/><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oleObject" Target="../embeddings/oleObject31.bin"/><Relationship Id="rId11" Type="http://schemas.openxmlformats.org/officeDocument/2006/relationships/image" Target="../media/image42.wmf"/><Relationship Id="rId5" Type="http://schemas.openxmlformats.org/officeDocument/2006/relationships/slideLayout" Target="../slideLayouts/slideLayout2.xml"/><Relationship Id="rId10" Type="http://schemas.openxmlformats.org/officeDocument/2006/relationships/oleObject" Target="../embeddings/oleObject33.bin"/><Relationship Id="rId4" Type="http://schemas.openxmlformats.org/officeDocument/2006/relationships/audio" Target="../media/media15.wav"/><Relationship Id="rId9" Type="http://schemas.openxmlformats.org/officeDocument/2006/relationships/image" Target="../media/image41.wmf"/><Relationship Id="rId1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47.wmf"/><Relationship Id="rId3" Type="http://schemas.microsoft.com/office/2007/relationships/media" Target="../media/media16.wav"/><Relationship Id="rId7" Type="http://schemas.openxmlformats.org/officeDocument/2006/relationships/image" Target="../media/image44.wmf"/><Relationship Id="rId12" Type="http://schemas.openxmlformats.org/officeDocument/2006/relationships/oleObject" Target="../embeddings/oleObject38.bin"/><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oleObject" Target="../embeddings/oleObject35.bin"/><Relationship Id="rId11" Type="http://schemas.openxmlformats.org/officeDocument/2006/relationships/image" Target="../media/image46.wmf"/><Relationship Id="rId5" Type="http://schemas.openxmlformats.org/officeDocument/2006/relationships/slideLayout" Target="../slideLayouts/slideLayout2.xml"/><Relationship Id="rId10" Type="http://schemas.openxmlformats.org/officeDocument/2006/relationships/oleObject" Target="../embeddings/oleObject37.bin"/><Relationship Id="rId4" Type="http://schemas.openxmlformats.org/officeDocument/2006/relationships/audio" Target="../media/media16.wav"/><Relationship Id="rId9" Type="http://schemas.openxmlformats.org/officeDocument/2006/relationships/image" Target="../media/image45.wmf"/><Relationship Id="rId1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image" Target="../media/image51.wmf"/><Relationship Id="rId18" Type="http://schemas.openxmlformats.org/officeDocument/2006/relationships/image" Target="../media/image13.png"/><Relationship Id="rId3" Type="http://schemas.microsoft.com/office/2007/relationships/media" Target="../media/media18.wav"/><Relationship Id="rId7" Type="http://schemas.openxmlformats.org/officeDocument/2006/relationships/image" Target="../media/image48.wmf"/><Relationship Id="rId12" Type="http://schemas.openxmlformats.org/officeDocument/2006/relationships/oleObject" Target="../embeddings/oleObject42.bin"/><Relationship Id="rId17" Type="http://schemas.openxmlformats.org/officeDocument/2006/relationships/image" Target="../media/image53.wmf"/><Relationship Id="rId2" Type="http://schemas.openxmlformats.org/officeDocument/2006/relationships/tags" Target="../tags/tag16.xml"/><Relationship Id="rId16" Type="http://schemas.openxmlformats.org/officeDocument/2006/relationships/oleObject" Target="../embeddings/oleObject44.bin"/><Relationship Id="rId1" Type="http://schemas.openxmlformats.org/officeDocument/2006/relationships/vmlDrawing" Target="../drawings/vmlDrawing14.vml"/><Relationship Id="rId6" Type="http://schemas.openxmlformats.org/officeDocument/2006/relationships/oleObject" Target="../embeddings/oleObject39.bin"/><Relationship Id="rId11" Type="http://schemas.openxmlformats.org/officeDocument/2006/relationships/image" Target="../media/image50.wmf"/><Relationship Id="rId5" Type="http://schemas.openxmlformats.org/officeDocument/2006/relationships/slideLayout" Target="../slideLayouts/slideLayout2.xml"/><Relationship Id="rId15" Type="http://schemas.openxmlformats.org/officeDocument/2006/relationships/image" Target="../media/image52.wmf"/><Relationship Id="rId10" Type="http://schemas.openxmlformats.org/officeDocument/2006/relationships/oleObject" Target="../embeddings/oleObject41.bin"/><Relationship Id="rId4" Type="http://schemas.openxmlformats.org/officeDocument/2006/relationships/audio" Target="../media/media18.wav"/><Relationship Id="rId9" Type="http://schemas.openxmlformats.org/officeDocument/2006/relationships/image" Target="../media/image49.wmf"/><Relationship Id="rId14" Type="http://schemas.openxmlformats.org/officeDocument/2006/relationships/oleObject" Target="../embeddings/oleObject43.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6.bin"/><Relationship Id="rId13" Type="http://schemas.openxmlformats.org/officeDocument/2006/relationships/image" Target="../media/image56.wmf"/><Relationship Id="rId3" Type="http://schemas.microsoft.com/office/2007/relationships/media" Target="../media/media19.wav"/><Relationship Id="rId7" Type="http://schemas.openxmlformats.org/officeDocument/2006/relationships/image" Target="../media/image25.wmf"/><Relationship Id="rId12" Type="http://schemas.openxmlformats.org/officeDocument/2006/relationships/oleObject" Target="../embeddings/oleObject48.bin"/><Relationship Id="rId17" Type="http://schemas.openxmlformats.org/officeDocument/2006/relationships/image" Target="../media/image13.png"/><Relationship Id="rId2" Type="http://schemas.openxmlformats.org/officeDocument/2006/relationships/tags" Target="../tags/tag17.xml"/><Relationship Id="rId16" Type="http://schemas.openxmlformats.org/officeDocument/2006/relationships/oleObject" Target="../embeddings/oleObject50.bin"/><Relationship Id="rId1" Type="http://schemas.openxmlformats.org/officeDocument/2006/relationships/vmlDrawing" Target="../drawings/vmlDrawing15.vml"/><Relationship Id="rId6" Type="http://schemas.openxmlformats.org/officeDocument/2006/relationships/oleObject" Target="../embeddings/oleObject45.bin"/><Relationship Id="rId11" Type="http://schemas.openxmlformats.org/officeDocument/2006/relationships/image" Target="../media/image55.wmf"/><Relationship Id="rId5" Type="http://schemas.openxmlformats.org/officeDocument/2006/relationships/slideLayout" Target="../slideLayouts/slideLayout2.xml"/><Relationship Id="rId15" Type="http://schemas.openxmlformats.org/officeDocument/2006/relationships/image" Target="../media/image57.wmf"/><Relationship Id="rId10" Type="http://schemas.openxmlformats.org/officeDocument/2006/relationships/oleObject" Target="../embeddings/oleObject47.bin"/><Relationship Id="rId4" Type="http://schemas.openxmlformats.org/officeDocument/2006/relationships/audio" Target="../media/media19.wav"/><Relationship Id="rId9" Type="http://schemas.openxmlformats.org/officeDocument/2006/relationships/image" Target="../media/image54.wmf"/><Relationship Id="rId14" Type="http://schemas.openxmlformats.org/officeDocument/2006/relationships/oleObject" Target="../embeddings/oleObject49.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52.bin"/><Relationship Id="rId13" Type="http://schemas.openxmlformats.org/officeDocument/2006/relationships/image" Target="../media/image61.wmf"/><Relationship Id="rId18" Type="http://schemas.openxmlformats.org/officeDocument/2006/relationships/oleObject" Target="../embeddings/oleObject57.bin"/><Relationship Id="rId3" Type="http://schemas.microsoft.com/office/2007/relationships/media" Target="../media/media20.wav"/><Relationship Id="rId21" Type="http://schemas.openxmlformats.org/officeDocument/2006/relationships/image" Target="../media/image65.wmf"/><Relationship Id="rId7" Type="http://schemas.openxmlformats.org/officeDocument/2006/relationships/image" Target="../media/image58.wmf"/><Relationship Id="rId12" Type="http://schemas.openxmlformats.org/officeDocument/2006/relationships/oleObject" Target="../embeddings/oleObject54.bin"/><Relationship Id="rId17" Type="http://schemas.openxmlformats.org/officeDocument/2006/relationships/image" Target="../media/image63.wmf"/><Relationship Id="rId2" Type="http://schemas.openxmlformats.org/officeDocument/2006/relationships/tags" Target="../tags/tag18.xml"/><Relationship Id="rId16" Type="http://schemas.openxmlformats.org/officeDocument/2006/relationships/oleObject" Target="../embeddings/oleObject56.bin"/><Relationship Id="rId20" Type="http://schemas.openxmlformats.org/officeDocument/2006/relationships/oleObject" Target="../embeddings/oleObject58.bin"/><Relationship Id="rId1" Type="http://schemas.openxmlformats.org/officeDocument/2006/relationships/vmlDrawing" Target="../drawings/vmlDrawing16.vml"/><Relationship Id="rId6" Type="http://schemas.openxmlformats.org/officeDocument/2006/relationships/oleObject" Target="../embeddings/oleObject51.bin"/><Relationship Id="rId11" Type="http://schemas.openxmlformats.org/officeDocument/2006/relationships/image" Target="../media/image60.wmf"/><Relationship Id="rId5" Type="http://schemas.openxmlformats.org/officeDocument/2006/relationships/slideLayout" Target="../slideLayouts/slideLayout2.xml"/><Relationship Id="rId15" Type="http://schemas.openxmlformats.org/officeDocument/2006/relationships/image" Target="../media/image62.wmf"/><Relationship Id="rId10" Type="http://schemas.openxmlformats.org/officeDocument/2006/relationships/oleObject" Target="../embeddings/oleObject53.bin"/><Relationship Id="rId19" Type="http://schemas.openxmlformats.org/officeDocument/2006/relationships/image" Target="../media/image64.wmf"/><Relationship Id="rId4" Type="http://schemas.openxmlformats.org/officeDocument/2006/relationships/audio" Target="../media/media20.wav"/><Relationship Id="rId9" Type="http://schemas.openxmlformats.org/officeDocument/2006/relationships/image" Target="../media/image59.wmf"/><Relationship Id="rId14" Type="http://schemas.openxmlformats.org/officeDocument/2006/relationships/oleObject" Target="../embeddings/oleObject55.bin"/><Relationship Id="rId22"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60.bin"/><Relationship Id="rId13" Type="http://schemas.openxmlformats.org/officeDocument/2006/relationships/image" Target="../media/image69.wmf"/><Relationship Id="rId18" Type="http://schemas.openxmlformats.org/officeDocument/2006/relationships/oleObject" Target="../embeddings/oleObject65.bin"/><Relationship Id="rId3" Type="http://schemas.microsoft.com/office/2007/relationships/media" Target="../media/media21.wav"/><Relationship Id="rId21" Type="http://schemas.openxmlformats.org/officeDocument/2006/relationships/image" Target="../media/image73.wmf"/><Relationship Id="rId7" Type="http://schemas.openxmlformats.org/officeDocument/2006/relationships/image" Target="../media/image66.wmf"/><Relationship Id="rId12" Type="http://schemas.openxmlformats.org/officeDocument/2006/relationships/oleObject" Target="../embeddings/oleObject62.bin"/><Relationship Id="rId17" Type="http://schemas.openxmlformats.org/officeDocument/2006/relationships/image" Target="../media/image71.wmf"/><Relationship Id="rId2" Type="http://schemas.openxmlformats.org/officeDocument/2006/relationships/tags" Target="../tags/tag19.xml"/><Relationship Id="rId16" Type="http://schemas.openxmlformats.org/officeDocument/2006/relationships/oleObject" Target="../embeddings/oleObject64.bin"/><Relationship Id="rId20" Type="http://schemas.openxmlformats.org/officeDocument/2006/relationships/oleObject" Target="../embeddings/oleObject66.bin"/><Relationship Id="rId1" Type="http://schemas.openxmlformats.org/officeDocument/2006/relationships/vmlDrawing" Target="../drawings/vmlDrawing17.vml"/><Relationship Id="rId6" Type="http://schemas.openxmlformats.org/officeDocument/2006/relationships/oleObject" Target="../embeddings/oleObject59.bin"/><Relationship Id="rId11" Type="http://schemas.openxmlformats.org/officeDocument/2006/relationships/image" Target="../media/image68.wmf"/><Relationship Id="rId5" Type="http://schemas.openxmlformats.org/officeDocument/2006/relationships/slideLayout" Target="../slideLayouts/slideLayout2.xml"/><Relationship Id="rId15" Type="http://schemas.openxmlformats.org/officeDocument/2006/relationships/image" Target="../media/image70.wmf"/><Relationship Id="rId10" Type="http://schemas.openxmlformats.org/officeDocument/2006/relationships/oleObject" Target="../embeddings/oleObject61.bin"/><Relationship Id="rId19" Type="http://schemas.openxmlformats.org/officeDocument/2006/relationships/image" Target="../media/image72.wmf"/><Relationship Id="rId4" Type="http://schemas.openxmlformats.org/officeDocument/2006/relationships/audio" Target="../media/media21.wav"/><Relationship Id="rId9" Type="http://schemas.openxmlformats.org/officeDocument/2006/relationships/image" Target="../media/image67.wmf"/><Relationship Id="rId14" Type="http://schemas.openxmlformats.org/officeDocument/2006/relationships/oleObject" Target="../embeddings/oleObject63.bin"/><Relationship Id="rId22"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2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68.bin"/><Relationship Id="rId3" Type="http://schemas.microsoft.com/office/2007/relationships/media" Target="../media/media23.wav"/><Relationship Id="rId7" Type="http://schemas.openxmlformats.org/officeDocument/2006/relationships/image" Target="../media/image74.wmf"/><Relationship Id="rId12" Type="http://schemas.openxmlformats.org/officeDocument/2006/relationships/image" Target="../media/image8.png"/><Relationship Id="rId2" Type="http://schemas.openxmlformats.org/officeDocument/2006/relationships/tags" Target="../tags/tag21.xml"/><Relationship Id="rId1" Type="http://schemas.openxmlformats.org/officeDocument/2006/relationships/vmlDrawing" Target="../drawings/vmlDrawing18.vml"/><Relationship Id="rId6" Type="http://schemas.openxmlformats.org/officeDocument/2006/relationships/oleObject" Target="../embeddings/oleObject67.bin"/><Relationship Id="rId11" Type="http://schemas.openxmlformats.org/officeDocument/2006/relationships/image" Target="../media/image76.wmf"/><Relationship Id="rId5" Type="http://schemas.openxmlformats.org/officeDocument/2006/relationships/slideLayout" Target="../slideLayouts/slideLayout2.xml"/><Relationship Id="rId10" Type="http://schemas.openxmlformats.org/officeDocument/2006/relationships/oleObject" Target="../embeddings/oleObject69.bin"/><Relationship Id="rId4" Type="http://schemas.openxmlformats.org/officeDocument/2006/relationships/audio" Target="../media/media23.wav"/><Relationship Id="rId9" Type="http://schemas.openxmlformats.org/officeDocument/2006/relationships/image" Target="../media/image75.wmf"/></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71.bin"/><Relationship Id="rId13" Type="http://schemas.openxmlformats.org/officeDocument/2006/relationships/image" Target="../media/image80.wmf"/><Relationship Id="rId3" Type="http://schemas.microsoft.com/office/2007/relationships/media" Target="../media/media25.wav"/><Relationship Id="rId7" Type="http://schemas.openxmlformats.org/officeDocument/2006/relationships/image" Target="../media/image77.wmf"/><Relationship Id="rId12" Type="http://schemas.openxmlformats.org/officeDocument/2006/relationships/oleObject" Target="../embeddings/oleObject73.bin"/><Relationship Id="rId2" Type="http://schemas.openxmlformats.org/officeDocument/2006/relationships/tags" Target="../tags/tag23.xml"/><Relationship Id="rId1" Type="http://schemas.openxmlformats.org/officeDocument/2006/relationships/vmlDrawing" Target="../drawings/vmlDrawing19.vml"/><Relationship Id="rId6" Type="http://schemas.openxmlformats.org/officeDocument/2006/relationships/oleObject" Target="../embeddings/oleObject70.bin"/><Relationship Id="rId11" Type="http://schemas.openxmlformats.org/officeDocument/2006/relationships/image" Target="../media/image79.wmf"/><Relationship Id="rId5" Type="http://schemas.openxmlformats.org/officeDocument/2006/relationships/slideLayout" Target="../slideLayouts/slideLayout2.xml"/><Relationship Id="rId10" Type="http://schemas.openxmlformats.org/officeDocument/2006/relationships/oleObject" Target="../embeddings/oleObject72.bin"/><Relationship Id="rId4" Type="http://schemas.openxmlformats.org/officeDocument/2006/relationships/audio" Target="../media/media25.wav"/><Relationship Id="rId9" Type="http://schemas.openxmlformats.org/officeDocument/2006/relationships/image" Target="../media/image78.wmf"/><Relationship Id="rId1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2" Type="http://schemas.microsoft.com/office/2007/relationships/media" Target="../media/media26.wav"/><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wav"/><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3.wav"/></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microsoft.com/office/2007/relationships/media" Target="../media/media4.wav"/><Relationship Id="rId7" Type="http://schemas.openxmlformats.org/officeDocument/2006/relationships/image" Target="../media/image10.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4.wav"/><Relationship Id="rId9" Type="http://schemas.openxmlformats.org/officeDocument/2006/relationships/image" Target="../media/image11.wmf"/></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wav"/><Relationship Id="rId7" Type="http://schemas.openxmlformats.org/officeDocument/2006/relationships/image" Target="../media/image12.w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slideLayout" Target="../slideLayouts/slideLayout2.xml"/><Relationship Id="rId4"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7.wmf"/><Relationship Id="rId3" Type="http://schemas.microsoft.com/office/2007/relationships/media" Target="../media/media7.wav"/><Relationship Id="rId7" Type="http://schemas.openxmlformats.org/officeDocument/2006/relationships/image" Target="../media/image14.wmf"/><Relationship Id="rId12" Type="http://schemas.openxmlformats.org/officeDocument/2006/relationships/oleObject" Target="../embeddings/oleObject8.bin"/><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16.wmf"/><Relationship Id="rId5" Type="http://schemas.openxmlformats.org/officeDocument/2006/relationships/slideLayout" Target="../slideLayouts/slideLayout2.xml"/><Relationship Id="rId10" Type="http://schemas.openxmlformats.org/officeDocument/2006/relationships/oleObject" Target="../embeddings/oleObject7.bin"/><Relationship Id="rId4" Type="http://schemas.openxmlformats.org/officeDocument/2006/relationships/audio" Target="../media/media7.wav"/><Relationship Id="rId9" Type="http://schemas.openxmlformats.org/officeDocument/2006/relationships/image" Target="../media/image15.wmf"/><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0.bin"/><Relationship Id="rId3" Type="http://schemas.microsoft.com/office/2007/relationships/media" Target="../media/media8.wav"/><Relationship Id="rId7" Type="http://schemas.openxmlformats.org/officeDocument/2006/relationships/image" Target="../media/image18.wmf"/><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8.wav"/><Relationship Id="rId9" Type="http://schemas.openxmlformats.org/officeDocument/2006/relationships/image" Target="../media/image19.wmf"/></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9.wav"/><Relationship Id="rId7" Type="http://schemas.openxmlformats.org/officeDocument/2006/relationships/image" Target="../media/image20.wmf"/><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slideLayout" Target="../slideLayouts/slideLayout2.xml"/><Relationship Id="rId4"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6.4.9 </a:t>
            </a:r>
            <a:r>
              <a:rPr lang="en-CA" dirty="0" smtClean="0"/>
              <a:t>Solutions to homogeneous</a:t>
            </a:r>
            <a:br>
              <a:rPr lang="en-CA" dirty="0" smtClean="0"/>
            </a:br>
            <a:r>
              <a:rPr lang="en-CA" dirty="0" smtClean="0"/>
              <a:t>systems of linear equations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1039"/>
    </mc:Choice>
    <mc:Fallback>
      <p:transition spd="slow" advTm="1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a:xfrm>
            <a:off x="457199" y="1600200"/>
            <a:ext cx="8312331" cy="4525963"/>
          </a:xfrm>
        </p:spPr>
        <p:txBody>
          <a:bodyPr/>
          <a:lstStyle/>
          <a:p>
            <a:r>
              <a:rPr lang="en-US" dirty="0" smtClean="0"/>
              <a:t>Recall that previously, we found that this system of linear equations had one unique solution</a:t>
            </a:r>
          </a:p>
          <a:p>
            <a:endParaRPr lang="en-US" dirty="0"/>
          </a:p>
          <a:p>
            <a:endParaRPr lang="en-US" dirty="0" smtClean="0"/>
          </a:p>
          <a:p>
            <a:endParaRPr lang="en-US" dirty="0"/>
          </a:p>
          <a:p>
            <a:endParaRPr lang="en-US" dirty="0" smtClean="0"/>
          </a:p>
          <a:p>
            <a:r>
              <a:rPr lang="en-US" dirty="0" smtClean="0"/>
              <a:t>If you were to solve the corresponding </a:t>
            </a:r>
            <a:r>
              <a:rPr lang="en-US" dirty="0"/>
              <a:t>homogeneous system </a:t>
            </a:r>
            <a:r>
              <a:rPr lang="en-US" dirty="0" smtClean="0"/>
              <a:t>of </a:t>
            </a:r>
            <a:r>
              <a:rPr lang="en-US" dirty="0" smtClean="0"/>
              <a:t>linear </a:t>
            </a:r>
            <a:r>
              <a:rPr lang="en-US" dirty="0" smtClean="0"/>
              <a:t>equations, you would get only the trivial solution:</a:t>
            </a:r>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1035977032"/>
              </p:ext>
            </p:extLst>
          </p:nvPr>
        </p:nvGraphicFramePr>
        <p:xfrm>
          <a:off x="1547668" y="2549382"/>
          <a:ext cx="2909888" cy="1009650"/>
        </p:xfrm>
        <a:graphic>
          <a:graphicData uri="http://schemas.openxmlformats.org/presentationml/2006/ole">
            <mc:AlternateContent xmlns:mc="http://schemas.openxmlformats.org/markup-compatibility/2006">
              <mc:Choice xmlns:v="urn:schemas-microsoft-com:vml" Requires="v">
                <p:oleObj spid="_x0000_s386129" name="Equation" r:id="rId6" imgW="2958840" imgH="1117440" progId="Equation.DSMT4">
                  <p:embed/>
                </p:oleObj>
              </mc:Choice>
              <mc:Fallback>
                <p:oleObj name="Equation" r:id="rId6" imgW="2958840" imgH="1117440" progId="Equation.DSMT4">
                  <p:embed/>
                  <p:pic>
                    <p:nvPicPr>
                      <p:cNvPr id="0" name="Object 5"/>
                      <p:cNvPicPr>
                        <a:picLocks noChangeAspect="1" noChangeArrowheads="1"/>
                      </p:cNvPicPr>
                      <p:nvPr/>
                    </p:nvPicPr>
                    <p:blipFill>
                      <a:blip r:embed="rId7"/>
                      <a:srcRect/>
                      <a:stretch>
                        <a:fillRect/>
                      </a:stretch>
                    </p:blipFill>
                    <p:spPr bwMode="auto">
                      <a:xfrm>
                        <a:off x="1547668" y="2549382"/>
                        <a:ext cx="290988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425633162"/>
              </p:ext>
            </p:extLst>
          </p:nvPr>
        </p:nvGraphicFramePr>
        <p:xfrm>
          <a:off x="5092796" y="2408580"/>
          <a:ext cx="1176337" cy="1222375"/>
        </p:xfrm>
        <a:graphic>
          <a:graphicData uri="http://schemas.openxmlformats.org/presentationml/2006/ole">
            <mc:AlternateContent xmlns:mc="http://schemas.openxmlformats.org/markup-compatibility/2006">
              <mc:Choice xmlns:v="urn:schemas-microsoft-com:vml" Requires="v">
                <p:oleObj spid="_x0000_s386130" name="Equation" r:id="rId8" imgW="990360" imgH="1117440" progId="Equation.DSMT4">
                  <p:embed/>
                </p:oleObj>
              </mc:Choice>
              <mc:Fallback>
                <p:oleObj name="Equation" r:id="rId8" imgW="990360" imgH="1117440" progId="Equation.DSMT4">
                  <p:embed/>
                  <p:pic>
                    <p:nvPicPr>
                      <p:cNvPr id="0" name="Object 11"/>
                      <p:cNvPicPr>
                        <a:picLocks noChangeAspect="1" noChangeArrowheads="1"/>
                      </p:cNvPicPr>
                      <p:nvPr/>
                    </p:nvPicPr>
                    <p:blipFill>
                      <a:blip r:embed="rId9"/>
                      <a:srcRect/>
                      <a:stretch>
                        <a:fillRect/>
                      </a:stretch>
                    </p:blipFill>
                    <p:spPr bwMode="auto">
                      <a:xfrm>
                        <a:off x="5092796" y="2408580"/>
                        <a:ext cx="1176337"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560527799"/>
              </p:ext>
            </p:extLst>
          </p:nvPr>
        </p:nvGraphicFramePr>
        <p:xfrm>
          <a:off x="1754188" y="4905376"/>
          <a:ext cx="2509837" cy="1009650"/>
        </p:xfrm>
        <a:graphic>
          <a:graphicData uri="http://schemas.openxmlformats.org/presentationml/2006/ole">
            <mc:AlternateContent xmlns:mc="http://schemas.openxmlformats.org/markup-compatibility/2006">
              <mc:Choice xmlns:v="urn:schemas-microsoft-com:vml" Requires="v">
                <p:oleObj spid="_x0000_s386131" name="Equation" r:id="rId10" imgW="2552400" imgH="1117440" progId="Equation.DSMT4">
                  <p:embed/>
                </p:oleObj>
              </mc:Choice>
              <mc:Fallback>
                <p:oleObj name="Equation" r:id="rId10" imgW="2552400" imgH="1117440" progId="Equation.DSMT4">
                  <p:embed/>
                  <p:pic>
                    <p:nvPicPr>
                      <p:cNvPr id="0" name=""/>
                      <p:cNvPicPr>
                        <a:picLocks noChangeAspect="1" noChangeArrowheads="1"/>
                      </p:cNvPicPr>
                      <p:nvPr/>
                    </p:nvPicPr>
                    <p:blipFill>
                      <a:blip r:embed="rId11"/>
                      <a:srcRect/>
                      <a:stretch>
                        <a:fillRect/>
                      </a:stretch>
                    </p:blipFill>
                    <p:spPr bwMode="auto">
                      <a:xfrm>
                        <a:off x="1754188" y="4905376"/>
                        <a:ext cx="250983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334240897"/>
              </p:ext>
            </p:extLst>
          </p:nvPr>
        </p:nvGraphicFramePr>
        <p:xfrm>
          <a:off x="5181600" y="4764089"/>
          <a:ext cx="1011238" cy="1222375"/>
        </p:xfrm>
        <a:graphic>
          <a:graphicData uri="http://schemas.openxmlformats.org/presentationml/2006/ole">
            <mc:AlternateContent xmlns:mc="http://schemas.openxmlformats.org/markup-compatibility/2006">
              <mc:Choice xmlns:v="urn:schemas-microsoft-com:vml" Requires="v">
                <p:oleObj spid="_x0000_s386132" name="Equation" r:id="rId12" imgW="850680" imgH="1117440" progId="Equation.DSMT4">
                  <p:embed/>
                </p:oleObj>
              </mc:Choice>
              <mc:Fallback>
                <p:oleObj name="Equation" r:id="rId12" imgW="850680" imgH="1117440" progId="Equation.DSMT4">
                  <p:embed/>
                  <p:pic>
                    <p:nvPicPr>
                      <p:cNvPr id="0" name=""/>
                      <p:cNvPicPr>
                        <a:picLocks noChangeAspect="1" noChangeArrowheads="1"/>
                      </p:cNvPicPr>
                      <p:nvPr/>
                    </p:nvPicPr>
                    <p:blipFill>
                      <a:blip r:embed="rId13"/>
                      <a:srcRect/>
                      <a:stretch>
                        <a:fillRect/>
                      </a:stretch>
                    </p:blipFill>
                    <p:spPr bwMode="auto">
                      <a:xfrm>
                        <a:off x="5181600" y="4764089"/>
                        <a:ext cx="1011238"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37468138"/>
      </p:ext>
    </p:extLst>
  </p:cSld>
  <p:clrMapOvr>
    <a:masterClrMapping/>
  </p:clrMapOvr>
  <mc:AlternateContent xmlns:mc="http://schemas.openxmlformats.org/markup-compatibility/2006">
    <mc:Choice xmlns:p14="http://schemas.microsoft.com/office/powerpoint/2010/main" Requires="p14">
      <p:transition spd="slow" p14:dur="2000" advTm="26752"/>
    </mc:Choice>
    <mc:Fallback>
      <p:transition spd="slow" advTm="26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a:xfrm>
            <a:off x="457199" y="1600200"/>
            <a:ext cx="8312331" cy="4525963"/>
          </a:xfrm>
        </p:spPr>
        <p:txBody>
          <a:bodyPr/>
          <a:lstStyle/>
          <a:p>
            <a:r>
              <a:rPr lang="en-US" dirty="0" smtClean="0"/>
              <a:t>Previously</a:t>
            </a:r>
            <a:r>
              <a:rPr lang="en-US" dirty="0"/>
              <a:t>, we found that this system of linear equations </a:t>
            </a:r>
            <a:r>
              <a:rPr lang="en-US" dirty="0" smtClean="0"/>
              <a:t>infinitely many solutions:</a:t>
            </a:r>
          </a:p>
          <a:p>
            <a:endParaRPr lang="en-US" dirty="0"/>
          </a:p>
          <a:p>
            <a:endParaRPr lang="en-US" dirty="0" smtClean="0"/>
          </a:p>
          <a:p>
            <a:endParaRPr lang="en-US" dirty="0"/>
          </a:p>
          <a:p>
            <a:endParaRPr lang="en-US" dirty="0" smtClean="0"/>
          </a:p>
          <a:p>
            <a:r>
              <a:rPr lang="en-US" dirty="0"/>
              <a:t>If you were to solve the corresponding </a:t>
            </a:r>
            <a:r>
              <a:rPr lang="en-US" dirty="0"/>
              <a:t>homogeneous system </a:t>
            </a:r>
            <a:r>
              <a:rPr lang="en-US" dirty="0"/>
              <a:t>of </a:t>
            </a:r>
            <a:r>
              <a:rPr lang="en-US" dirty="0" smtClean="0"/>
              <a:t>linear </a:t>
            </a:r>
            <a:r>
              <a:rPr lang="en-US" dirty="0"/>
              <a:t>equations, </a:t>
            </a:r>
            <a:r>
              <a:rPr lang="en-US" dirty="0" smtClean="0"/>
              <a:t>the constant vector in the solution is zero:</a:t>
            </a:r>
            <a:endParaRPr lang="en-US" dirty="0"/>
          </a:p>
          <a:p>
            <a:endParaRPr lang="en-US" dirty="0"/>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211631259"/>
              </p:ext>
            </p:extLst>
          </p:nvPr>
        </p:nvGraphicFramePr>
        <p:xfrm>
          <a:off x="1401478" y="2502333"/>
          <a:ext cx="2360612" cy="1009650"/>
        </p:xfrm>
        <a:graphic>
          <a:graphicData uri="http://schemas.openxmlformats.org/presentationml/2006/ole">
            <mc:AlternateContent xmlns:mc="http://schemas.openxmlformats.org/markup-compatibility/2006">
              <mc:Choice xmlns:v="urn:schemas-microsoft-com:vml" Requires="v">
                <p:oleObj spid="_x0000_s390281" name="Equation" r:id="rId6" imgW="2400120" imgH="1117440" progId="Equation.DSMT4">
                  <p:embed/>
                </p:oleObj>
              </mc:Choice>
              <mc:Fallback>
                <p:oleObj name="Equation" r:id="rId6" imgW="2400120" imgH="1117440" progId="Equation.DSMT4">
                  <p:embed/>
                  <p:pic>
                    <p:nvPicPr>
                      <p:cNvPr id="0" name="Object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1478" y="2502333"/>
                        <a:ext cx="2360612"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734174062"/>
              </p:ext>
            </p:extLst>
          </p:nvPr>
        </p:nvGraphicFramePr>
        <p:xfrm>
          <a:off x="4222465" y="2506663"/>
          <a:ext cx="3821113" cy="1111250"/>
        </p:xfrm>
        <a:graphic>
          <a:graphicData uri="http://schemas.openxmlformats.org/presentationml/2006/ole">
            <mc:AlternateContent xmlns:mc="http://schemas.openxmlformats.org/markup-compatibility/2006">
              <mc:Choice xmlns:v="urn:schemas-microsoft-com:vml" Requires="v">
                <p:oleObj spid="_x0000_s390282" name="Equation" r:id="rId8" imgW="3543120" imgH="1117440" progId="Equation.DSMT4">
                  <p:embed/>
                </p:oleObj>
              </mc:Choice>
              <mc:Fallback>
                <p:oleObj name="Equation" r:id="rId8" imgW="3543120" imgH="1117440" progId="Equation.DSMT4">
                  <p:embed/>
                  <p:pic>
                    <p:nvPicPr>
                      <p:cNvPr id="0" name="Object 6"/>
                      <p:cNvPicPr>
                        <a:picLocks noChangeAspect="1" noChangeArrowheads="1"/>
                      </p:cNvPicPr>
                      <p:nvPr/>
                    </p:nvPicPr>
                    <p:blipFill>
                      <a:blip r:embed="rId9"/>
                      <a:srcRect/>
                      <a:stretch>
                        <a:fillRect/>
                      </a:stretch>
                    </p:blipFill>
                    <p:spPr bwMode="auto">
                      <a:xfrm>
                        <a:off x="4222465" y="2506663"/>
                        <a:ext cx="38211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906876818"/>
              </p:ext>
            </p:extLst>
          </p:nvPr>
        </p:nvGraphicFramePr>
        <p:xfrm>
          <a:off x="1484313" y="4878388"/>
          <a:ext cx="1960562" cy="1009650"/>
        </p:xfrm>
        <a:graphic>
          <a:graphicData uri="http://schemas.openxmlformats.org/presentationml/2006/ole">
            <mc:AlternateContent xmlns:mc="http://schemas.openxmlformats.org/markup-compatibility/2006">
              <mc:Choice xmlns:v="urn:schemas-microsoft-com:vml" Requires="v">
                <p:oleObj spid="_x0000_s390283" name="Equation" r:id="rId10" imgW="1993680" imgH="1117440" progId="Equation.DSMT4">
                  <p:embed/>
                </p:oleObj>
              </mc:Choice>
              <mc:Fallback>
                <p:oleObj name="Equation" r:id="rId10" imgW="1993680" imgH="1117440" progId="Equation.DSMT4">
                  <p:embed/>
                  <p:pic>
                    <p:nvPicPr>
                      <p:cNvPr id="0" name=""/>
                      <p:cNvPicPr>
                        <a:picLocks noChangeAspect="1" noChangeArrowheads="1"/>
                      </p:cNvPicPr>
                      <p:nvPr/>
                    </p:nvPicPr>
                    <p:blipFill>
                      <a:blip r:embed="rId11"/>
                      <a:srcRect/>
                      <a:stretch>
                        <a:fillRect/>
                      </a:stretch>
                    </p:blipFill>
                    <p:spPr bwMode="auto">
                      <a:xfrm>
                        <a:off x="1484313" y="4878388"/>
                        <a:ext cx="1960562"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598613083"/>
              </p:ext>
            </p:extLst>
          </p:nvPr>
        </p:nvGraphicFramePr>
        <p:xfrm>
          <a:off x="4625975" y="4883150"/>
          <a:ext cx="2779713" cy="1111250"/>
        </p:xfrm>
        <a:graphic>
          <a:graphicData uri="http://schemas.openxmlformats.org/presentationml/2006/ole">
            <mc:AlternateContent xmlns:mc="http://schemas.openxmlformats.org/markup-compatibility/2006">
              <mc:Choice xmlns:v="urn:schemas-microsoft-com:vml" Requires="v">
                <p:oleObj spid="_x0000_s390284" name="Equation" r:id="rId12" imgW="2577960" imgH="1117440" progId="Equation.DSMT4">
                  <p:embed/>
                </p:oleObj>
              </mc:Choice>
              <mc:Fallback>
                <p:oleObj name="Equation" r:id="rId12" imgW="2577960" imgH="1117440" progId="Equation.DSMT4">
                  <p:embed/>
                  <p:pic>
                    <p:nvPicPr>
                      <p:cNvPr id="0" name=""/>
                      <p:cNvPicPr>
                        <a:picLocks noChangeAspect="1" noChangeArrowheads="1"/>
                      </p:cNvPicPr>
                      <p:nvPr/>
                    </p:nvPicPr>
                    <p:blipFill>
                      <a:blip r:embed="rId13"/>
                      <a:srcRect/>
                      <a:stretch>
                        <a:fillRect/>
                      </a:stretch>
                    </p:blipFill>
                    <p:spPr bwMode="auto">
                      <a:xfrm>
                        <a:off x="4625975" y="4883150"/>
                        <a:ext cx="27797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0" name="Straight Connector 9"/>
          <p:cNvCxnSpPr/>
          <p:nvPr/>
        </p:nvCxnSpPr>
        <p:spPr>
          <a:xfrm>
            <a:off x="6235337" y="2351314"/>
            <a:ext cx="444140" cy="14194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322427" y="2412274"/>
            <a:ext cx="304796" cy="13149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Audio 1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24965950"/>
      </p:ext>
    </p:extLst>
  </p:cSld>
  <p:clrMapOvr>
    <a:masterClrMapping/>
  </p:clrMapOvr>
  <mc:AlternateContent xmlns:mc="http://schemas.openxmlformats.org/markup-compatibility/2006">
    <mc:Choice xmlns:p14="http://schemas.microsoft.com/office/powerpoint/2010/main" Requires="p14">
      <p:transition spd="slow" p14:dur="2000" advTm="34919"/>
    </mc:Choice>
    <mc:Fallback>
      <p:transition spd="slow" advTm="34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a:xfrm>
            <a:off x="457199" y="1600200"/>
            <a:ext cx="8312331" cy="4525963"/>
          </a:xfrm>
        </p:spPr>
        <p:txBody>
          <a:bodyPr/>
          <a:lstStyle/>
          <a:p>
            <a:r>
              <a:rPr lang="en-US" dirty="0" smtClean="0"/>
              <a:t>Previously</a:t>
            </a:r>
            <a:r>
              <a:rPr lang="en-US" dirty="0"/>
              <a:t>, we found that this system of linear equations </a:t>
            </a:r>
            <a:r>
              <a:rPr lang="en-US" dirty="0" smtClean="0"/>
              <a:t>had no solutions:</a:t>
            </a:r>
          </a:p>
          <a:p>
            <a:endParaRPr lang="en-US" dirty="0"/>
          </a:p>
          <a:p>
            <a:endParaRPr lang="en-US" dirty="0" smtClean="0"/>
          </a:p>
          <a:p>
            <a:endParaRPr lang="en-US" dirty="0"/>
          </a:p>
          <a:p>
            <a:endParaRPr lang="en-US" dirty="0" smtClean="0"/>
          </a:p>
          <a:p>
            <a:r>
              <a:rPr lang="en-US" dirty="0"/>
              <a:t>If you were to solve the corresponding </a:t>
            </a:r>
            <a:r>
              <a:rPr lang="en-US" dirty="0"/>
              <a:t>homogeneous system </a:t>
            </a:r>
            <a:r>
              <a:rPr lang="en-US" dirty="0"/>
              <a:t>of </a:t>
            </a:r>
            <a:r>
              <a:rPr lang="en-US" dirty="0" smtClean="0"/>
              <a:t>linear </a:t>
            </a:r>
            <a:r>
              <a:rPr lang="en-US" dirty="0"/>
              <a:t>equations, you </a:t>
            </a:r>
            <a:r>
              <a:rPr lang="en-US" dirty="0" smtClean="0"/>
              <a:t>would find infinitely many solutions:</a:t>
            </a:r>
            <a:endParaRPr lang="en-US" dirty="0"/>
          </a:p>
          <a:p>
            <a:endParaRPr lang="en-US" dirty="0"/>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1212661514"/>
              </p:ext>
            </p:extLst>
          </p:nvPr>
        </p:nvGraphicFramePr>
        <p:xfrm>
          <a:off x="3279197" y="2553855"/>
          <a:ext cx="2784475" cy="1009650"/>
        </p:xfrm>
        <a:graphic>
          <a:graphicData uri="http://schemas.openxmlformats.org/presentationml/2006/ole">
            <mc:AlternateContent xmlns:mc="http://schemas.openxmlformats.org/markup-compatibility/2006">
              <mc:Choice xmlns:v="urn:schemas-microsoft-com:vml" Requires="v">
                <p:oleObj spid="_x0000_s406552" name="Equation" r:id="rId6" imgW="2831760" imgH="1117440" progId="Equation.DSMT4">
                  <p:embed/>
                </p:oleObj>
              </mc:Choice>
              <mc:Fallback>
                <p:oleObj name="Equation" r:id="rId6" imgW="2831760" imgH="1117440" progId="Equation.DSMT4">
                  <p:embed/>
                  <p:pic>
                    <p:nvPicPr>
                      <p:cNvPr id="0" name=""/>
                      <p:cNvPicPr>
                        <a:picLocks noChangeAspect="1" noChangeArrowheads="1"/>
                      </p:cNvPicPr>
                      <p:nvPr/>
                    </p:nvPicPr>
                    <p:blipFill>
                      <a:blip r:embed="rId7"/>
                      <a:srcRect/>
                      <a:stretch>
                        <a:fillRect/>
                      </a:stretch>
                    </p:blipFill>
                    <p:spPr bwMode="auto">
                      <a:xfrm>
                        <a:off x="3279197" y="2553855"/>
                        <a:ext cx="27844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769333525"/>
              </p:ext>
            </p:extLst>
          </p:nvPr>
        </p:nvGraphicFramePr>
        <p:xfrm>
          <a:off x="427195" y="4972075"/>
          <a:ext cx="4694238" cy="1009650"/>
        </p:xfrm>
        <a:graphic>
          <a:graphicData uri="http://schemas.openxmlformats.org/presentationml/2006/ole">
            <mc:AlternateContent xmlns:mc="http://schemas.openxmlformats.org/markup-compatibility/2006">
              <mc:Choice xmlns:v="urn:schemas-microsoft-com:vml" Requires="v">
                <p:oleObj spid="_x0000_s406553" name="Equation" r:id="rId8" imgW="4775040" imgH="1117440" progId="Equation.DSMT4">
                  <p:embed/>
                </p:oleObj>
              </mc:Choice>
              <mc:Fallback>
                <p:oleObj name="Equation" r:id="rId8" imgW="4775040" imgH="1117440" progId="Equation.DSMT4">
                  <p:embed/>
                  <p:pic>
                    <p:nvPicPr>
                      <p:cNvPr id="0" name=""/>
                      <p:cNvPicPr>
                        <a:picLocks noChangeAspect="1" noChangeArrowheads="1"/>
                      </p:cNvPicPr>
                      <p:nvPr/>
                    </p:nvPicPr>
                    <p:blipFill>
                      <a:blip r:embed="rId9"/>
                      <a:srcRect/>
                      <a:stretch>
                        <a:fillRect/>
                      </a:stretch>
                    </p:blipFill>
                    <p:spPr bwMode="auto">
                      <a:xfrm>
                        <a:off x="427195" y="4972075"/>
                        <a:ext cx="469423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700113348"/>
              </p:ext>
            </p:extLst>
          </p:nvPr>
        </p:nvGraphicFramePr>
        <p:xfrm>
          <a:off x="6453188" y="4914900"/>
          <a:ext cx="1328737" cy="1111250"/>
        </p:xfrm>
        <a:graphic>
          <a:graphicData uri="http://schemas.openxmlformats.org/presentationml/2006/ole">
            <mc:AlternateContent xmlns:mc="http://schemas.openxmlformats.org/markup-compatibility/2006">
              <mc:Choice xmlns:v="urn:schemas-microsoft-com:vml" Requires="v">
                <p:oleObj spid="_x0000_s406554" name="Equation" r:id="rId10" imgW="1231560" imgH="1117440" progId="Equation.DSMT4">
                  <p:embed/>
                </p:oleObj>
              </mc:Choice>
              <mc:Fallback>
                <p:oleObj name="Equation" r:id="rId10" imgW="1231560" imgH="1117440" progId="Equation.DSMT4">
                  <p:embed/>
                  <p:pic>
                    <p:nvPicPr>
                      <p:cNvPr id="0" name=""/>
                      <p:cNvPicPr>
                        <a:picLocks noChangeAspect="1" noChangeArrowheads="1"/>
                      </p:cNvPicPr>
                      <p:nvPr/>
                    </p:nvPicPr>
                    <p:blipFill>
                      <a:blip r:embed="rId11"/>
                      <a:srcRect/>
                      <a:stretch>
                        <a:fillRect/>
                      </a:stretch>
                    </p:blipFill>
                    <p:spPr bwMode="auto">
                      <a:xfrm>
                        <a:off x="6453188" y="4914900"/>
                        <a:ext cx="1328737"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73007921"/>
      </p:ext>
    </p:extLst>
  </p:cSld>
  <p:clrMapOvr>
    <a:masterClrMapping/>
  </p:clrMapOvr>
  <mc:AlternateContent xmlns:mc="http://schemas.openxmlformats.org/markup-compatibility/2006">
    <mc:Choice xmlns:p14="http://schemas.microsoft.com/office/powerpoint/2010/main" Requires="p14">
      <p:transition spd="slow" p14:dur="2000" advTm="25762"/>
    </mc:Choice>
    <mc:Fallback>
      <p:transition spd="slow" advTm="25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a:xfrm>
            <a:off x="457199" y="1600200"/>
            <a:ext cx="8312331" cy="4525963"/>
          </a:xfrm>
        </p:spPr>
        <p:txBody>
          <a:bodyPr/>
          <a:lstStyle/>
          <a:p>
            <a:r>
              <a:rPr lang="en-US" dirty="0" smtClean="0"/>
              <a:t>Previously</a:t>
            </a:r>
            <a:r>
              <a:rPr lang="en-US" dirty="0"/>
              <a:t>, we found that this system of linear equations </a:t>
            </a:r>
            <a:r>
              <a:rPr lang="en-US" dirty="0" smtClean="0"/>
              <a:t>infinitely many solutions:</a:t>
            </a:r>
          </a:p>
          <a:p>
            <a:endParaRPr lang="en-US" dirty="0"/>
          </a:p>
          <a:p>
            <a:endParaRPr lang="en-US" dirty="0" smtClean="0"/>
          </a:p>
          <a:p>
            <a:endParaRPr lang="en-US" dirty="0"/>
          </a:p>
          <a:p>
            <a:endParaRPr lang="en-US" dirty="0" smtClean="0"/>
          </a:p>
          <a:p>
            <a:r>
              <a:rPr lang="en-US" dirty="0"/>
              <a:t>If you were to solve the corresponding </a:t>
            </a:r>
            <a:r>
              <a:rPr lang="en-US" dirty="0"/>
              <a:t>homogeneous system </a:t>
            </a:r>
            <a:r>
              <a:rPr lang="en-US" dirty="0"/>
              <a:t>of </a:t>
            </a:r>
            <a:r>
              <a:rPr lang="en-US" dirty="0" smtClean="0"/>
              <a:t>linear </a:t>
            </a:r>
            <a:r>
              <a:rPr lang="en-US" dirty="0"/>
              <a:t>equations, the constant vector in the solution is zero:</a:t>
            </a:r>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4214088641"/>
              </p:ext>
            </p:extLst>
          </p:nvPr>
        </p:nvGraphicFramePr>
        <p:xfrm>
          <a:off x="1333500" y="2501900"/>
          <a:ext cx="2498725" cy="1009650"/>
        </p:xfrm>
        <a:graphic>
          <a:graphicData uri="http://schemas.openxmlformats.org/presentationml/2006/ole">
            <mc:AlternateContent xmlns:mc="http://schemas.openxmlformats.org/markup-compatibility/2006">
              <mc:Choice xmlns:v="urn:schemas-microsoft-com:vml" Requires="v">
                <p:oleObj spid="_x0000_s407589" name="Equation" r:id="rId6" imgW="2539800" imgH="1117440" progId="Equation.DSMT4">
                  <p:embed/>
                </p:oleObj>
              </mc:Choice>
              <mc:Fallback>
                <p:oleObj name="Equation" r:id="rId6" imgW="2539800" imgH="1117440" progId="Equation.DSMT4">
                  <p:embed/>
                  <p:pic>
                    <p:nvPicPr>
                      <p:cNvPr id="0" name=""/>
                      <p:cNvPicPr>
                        <a:picLocks noChangeAspect="1" noChangeArrowheads="1"/>
                      </p:cNvPicPr>
                      <p:nvPr/>
                    </p:nvPicPr>
                    <p:blipFill>
                      <a:blip r:embed="rId7"/>
                      <a:srcRect/>
                      <a:stretch>
                        <a:fillRect/>
                      </a:stretch>
                    </p:blipFill>
                    <p:spPr bwMode="auto">
                      <a:xfrm>
                        <a:off x="1333500" y="2501900"/>
                        <a:ext cx="24987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026974781"/>
              </p:ext>
            </p:extLst>
          </p:nvPr>
        </p:nvGraphicFramePr>
        <p:xfrm>
          <a:off x="4545013" y="2506663"/>
          <a:ext cx="3176587" cy="1111250"/>
        </p:xfrm>
        <a:graphic>
          <a:graphicData uri="http://schemas.openxmlformats.org/presentationml/2006/ole">
            <mc:AlternateContent xmlns:mc="http://schemas.openxmlformats.org/markup-compatibility/2006">
              <mc:Choice xmlns:v="urn:schemas-microsoft-com:vml" Requires="v">
                <p:oleObj spid="_x0000_s407590" name="Equation" r:id="rId8" imgW="2946240" imgH="1117440" progId="Equation.DSMT4">
                  <p:embed/>
                </p:oleObj>
              </mc:Choice>
              <mc:Fallback>
                <p:oleObj name="Equation" r:id="rId8" imgW="2946240" imgH="1117440" progId="Equation.DSMT4">
                  <p:embed/>
                  <p:pic>
                    <p:nvPicPr>
                      <p:cNvPr id="0" name=""/>
                      <p:cNvPicPr>
                        <a:picLocks noChangeAspect="1" noChangeArrowheads="1"/>
                      </p:cNvPicPr>
                      <p:nvPr/>
                    </p:nvPicPr>
                    <p:blipFill>
                      <a:blip r:embed="rId9"/>
                      <a:srcRect/>
                      <a:stretch>
                        <a:fillRect/>
                      </a:stretch>
                    </p:blipFill>
                    <p:spPr bwMode="auto">
                      <a:xfrm>
                        <a:off x="4545013" y="2506663"/>
                        <a:ext cx="3176587"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35219372"/>
              </p:ext>
            </p:extLst>
          </p:nvPr>
        </p:nvGraphicFramePr>
        <p:xfrm>
          <a:off x="1416050" y="4878388"/>
          <a:ext cx="2097088" cy="1009650"/>
        </p:xfrm>
        <a:graphic>
          <a:graphicData uri="http://schemas.openxmlformats.org/presentationml/2006/ole">
            <mc:AlternateContent xmlns:mc="http://schemas.openxmlformats.org/markup-compatibility/2006">
              <mc:Choice xmlns:v="urn:schemas-microsoft-com:vml" Requires="v">
                <p:oleObj spid="_x0000_s407591" name="Equation" r:id="rId10" imgW="2133360" imgH="1117440" progId="Equation.DSMT4">
                  <p:embed/>
                </p:oleObj>
              </mc:Choice>
              <mc:Fallback>
                <p:oleObj name="Equation" r:id="rId10" imgW="2133360" imgH="1117440" progId="Equation.DSMT4">
                  <p:embed/>
                  <p:pic>
                    <p:nvPicPr>
                      <p:cNvPr id="0" name=""/>
                      <p:cNvPicPr>
                        <a:picLocks noChangeAspect="1" noChangeArrowheads="1"/>
                      </p:cNvPicPr>
                      <p:nvPr/>
                    </p:nvPicPr>
                    <p:blipFill>
                      <a:blip r:embed="rId11"/>
                      <a:srcRect/>
                      <a:stretch>
                        <a:fillRect/>
                      </a:stretch>
                    </p:blipFill>
                    <p:spPr bwMode="auto">
                      <a:xfrm>
                        <a:off x="1416050" y="4878388"/>
                        <a:ext cx="209708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188773975"/>
              </p:ext>
            </p:extLst>
          </p:nvPr>
        </p:nvGraphicFramePr>
        <p:xfrm>
          <a:off x="5008563" y="4883150"/>
          <a:ext cx="2012950" cy="1111250"/>
        </p:xfrm>
        <a:graphic>
          <a:graphicData uri="http://schemas.openxmlformats.org/presentationml/2006/ole">
            <mc:AlternateContent xmlns:mc="http://schemas.openxmlformats.org/markup-compatibility/2006">
              <mc:Choice xmlns:v="urn:schemas-microsoft-com:vml" Requires="v">
                <p:oleObj spid="_x0000_s407592" name="Equation" r:id="rId12" imgW="1866600" imgH="1117440" progId="Equation.DSMT4">
                  <p:embed/>
                </p:oleObj>
              </mc:Choice>
              <mc:Fallback>
                <p:oleObj name="Equation" r:id="rId12" imgW="1866600" imgH="1117440" progId="Equation.DSMT4">
                  <p:embed/>
                  <p:pic>
                    <p:nvPicPr>
                      <p:cNvPr id="0" name=""/>
                      <p:cNvPicPr>
                        <a:picLocks noChangeAspect="1" noChangeArrowheads="1"/>
                      </p:cNvPicPr>
                      <p:nvPr/>
                    </p:nvPicPr>
                    <p:blipFill>
                      <a:blip r:embed="rId13"/>
                      <a:srcRect/>
                      <a:stretch>
                        <a:fillRect/>
                      </a:stretch>
                    </p:blipFill>
                    <p:spPr bwMode="auto">
                      <a:xfrm>
                        <a:off x="5008563" y="4883150"/>
                        <a:ext cx="201295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3" name="Straight Connector 12"/>
          <p:cNvCxnSpPr/>
          <p:nvPr/>
        </p:nvCxnSpPr>
        <p:spPr>
          <a:xfrm>
            <a:off x="6235337" y="2351314"/>
            <a:ext cx="444140" cy="14194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322427" y="2412274"/>
            <a:ext cx="304796" cy="13149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20032603"/>
      </p:ext>
    </p:extLst>
  </p:cSld>
  <p:clrMapOvr>
    <a:masterClrMapping/>
  </p:clrMapOvr>
  <mc:AlternateContent xmlns:mc="http://schemas.openxmlformats.org/markup-compatibility/2006">
    <mc:Choice xmlns:p14="http://schemas.microsoft.com/office/powerpoint/2010/main" Requires="p14">
      <p:transition spd="slow" p14:dur="2000" advTm="33116"/>
    </mc:Choice>
    <mc:Fallback>
      <p:transition spd="slow" advTm="33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a:xfrm>
            <a:off x="457199" y="1600200"/>
            <a:ext cx="8312331" cy="4525963"/>
          </a:xfrm>
        </p:spPr>
        <p:txBody>
          <a:bodyPr/>
          <a:lstStyle/>
          <a:p>
            <a:r>
              <a:rPr lang="en-US" dirty="0" smtClean="0"/>
              <a:t>Recall that previously, we found that this system of linear equations had one unique solution</a:t>
            </a:r>
          </a:p>
          <a:p>
            <a:endParaRPr lang="en-US" dirty="0"/>
          </a:p>
          <a:p>
            <a:endParaRPr lang="en-US" dirty="0" smtClean="0"/>
          </a:p>
          <a:p>
            <a:endParaRPr lang="en-US" dirty="0"/>
          </a:p>
          <a:p>
            <a:endParaRPr lang="en-US" dirty="0" smtClean="0"/>
          </a:p>
          <a:p>
            <a:r>
              <a:rPr lang="en-US" dirty="0" smtClean="0"/>
              <a:t>If you were to solve the corresponding </a:t>
            </a:r>
            <a:r>
              <a:rPr lang="en-US" dirty="0"/>
              <a:t>homogeneous system </a:t>
            </a:r>
            <a:r>
              <a:rPr lang="en-US" dirty="0" smtClean="0"/>
              <a:t>of </a:t>
            </a:r>
            <a:r>
              <a:rPr lang="en-US" dirty="0" smtClean="0"/>
              <a:t>linear </a:t>
            </a:r>
            <a:r>
              <a:rPr lang="en-US" dirty="0" smtClean="0"/>
              <a:t>equations, you would get only the trivial solution:</a:t>
            </a:r>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1432812245"/>
              </p:ext>
            </p:extLst>
          </p:nvPr>
        </p:nvGraphicFramePr>
        <p:xfrm>
          <a:off x="1273175" y="2378075"/>
          <a:ext cx="3459163" cy="1352550"/>
        </p:xfrm>
        <a:graphic>
          <a:graphicData uri="http://schemas.openxmlformats.org/presentationml/2006/ole">
            <mc:AlternateContent xmlns:mc="http://schemas.openxmlformats.org/markup-compatibility/2006">
              <mc:Choice xmlns:v="urn:schemas-microsoft-com:vml" Requires="v">
                <p:oleObj spid="_x0000_s408606" name="Equation" r:id="rId6" imgW="3517560" imgH="1498320" progId="Equation.DSMT4">
                  <p:embed/>
                </p:oleObj>
              </mc:Choice>
              <mc:Fallback>
                <p:oleObj name="Equation" r:id="rId6" imgW="3517560" imgH="1498320" progId="Equation.DSMT4">
                  <p:embed/>
                  <p:pic>
                    <p:nvPicPr>
                      <p:cNvPr id="0" name=""/>
                      <p:cNvPicPr>
                        <a:picLocks noChangeAspect="1" noChangeArrowheads="1"/>
                      </p:cNvPicPr>
                      <p:nvPr/>
                    </p:nvPicPr>
                    <p:blipFill>
                      <a:blip r:embed="rId7"/>
                      <a:srcRect/>
                      <a:stretch>
                        <a:fillRect/>
                      </a:stretch>
                    </p:blipFill>
                    <p:spPr bwMode="auto">
                      <a:xfrm>
                        <a:off x="1273175" y="2378075"/>
                        <a:ext cx="3459163"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390650012"/>
              </p:ext>
            </p:extLst>
          </p:nvPr>
        </p:nvGraphicFramePr>
        <p:xfrm>
          <a:off x="5010150" y="2200275"/>
          <a:ext cx="1343025" cy="1639888"/>
        </p:xfrm>
        <a:graphic>
          <a:graphicData uri="http://schemas.openxmlformats.org/presentationml/2006/ole">
            <mc:AlternateContent xmlns:mc="http://schemas.openxmlformats.org/markup-compatibility/2006">
              <mc:Choice xmlns:v="urn:schemas-microsoft-com:vml" Requires="v">
                <p:oleObj spid="_x0000_s408607" name="Equation" r:id="rId8" imgW="1130040" imgH="1498320" progId="Equation.DSMT4">
                  <p:embed/>
                </p:oleObj>
              </mc:Choice>
              <mc:Fallback>
                <p:oleObj name="Equation" r:id="rId8" imgW="1130040" imgH="1498320" progId="Equation.DSMT4">
                  <p:embed/>
                  <p:pic>
                    <p:nvPicPr>
                      <p:cNvPr id="0" name=""/>
                      <p:cNvPicPr>
                        <a:picLocks noChangeAspect="1" noChangeArrowheads="1"/>
                      </p:cNvPicPr>
                      <p:nvPr/>
                    </p:nvPicPr>
                    <p:blipFill>
                      <a:blip r:embed="rId9"/>
                      <a:srcRect/>
                      <a:stretch>
                        <a:fillRect/>
                      </a:stretch>
                    </p:blipFill>
                    <p:spPr bwMode="auto">
                      <a:xfrm>
                        <a:off x="5010150" y="2200275"/>
                        <a:ext cx="1343025"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021727750"/>
              </p:ext>
            </p:extLst>
          </p:nvPr>
        </p:nvGraphicFramePr>
        <p:xfrm>
          <a:off x="1479550" y="4879399"/>
          <a:ext cx="3059113" cy="1354138"/>
        </p:xfrm>
        <a:graphic>
          <a:graphicData uri="http://schemas.openxmlformats.org/presentationml/2006/ole">
            <mc:AlternateContent xmlns:mc="http://schemas.openxmlformats.org/markup-compatibility/2006">
              <mc:Choice xmlns:v="urn:schemas-microsoft-com:vml" Requires="v">
                <p:oleObj spid="_x0000_s408608" name="Equation" r:id="rId10" imgW="3111480" imgH="1498320" progId="Equation.DSMT4">
                  <p:embed/>
                </p:oleObj>
              </mc:Choice>
              <mc:Fallback>
                <p:oleObj name="Equation" r:id="rId10" imgW="3111480" imgH="1498320" progId="Equation.DSMT4">
                  <p:embed/>
                  <p:pic>
                    <p:nvPicPr>
                      <p:cNvPr id="0" name=""/>
                      <p:cNvPicPr>
                        <a:picLocks noChangeAspect="1" noChangeArrowheads="1"/>
                      </p:cNvPicPr>
                      <p:nvPr/>
                    </p:nvPicPr>
                    <p:blipFill>
                      <a:blip r:embed="rId11"/>
                      <a:srcRect/>
                      <a:stretch>
                        <a:fillRect/>
                      </a:stretch>
                    </p:blipFill>
                    <p:spPr bwMode="auto">
                      <a:xfrm>
                        <a:off x="1479550" y="4879399"/>
                        <a:ext cx="3059113"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613740539"/>
              </p:ext>
            </p:extLst>
          </p:nvPr>
        </p:nvGraphicFramePr>
        <p:xfrm>
          <a:off x="5181600" y="4701599"/>
          <a:ext cx="1011238" cy="1639888"/>
        </p:xfrm>
        <a:graphic>
          <a:graphicData uri="http://schemas.openxmlformats.org/presentationml/2006/ole">
            <mc:AlternateContent xmlns:mc="http://schemas.openxmlformats.org/markup-compatibility/2006">
              <mc:Choice xmlns:v="urn:schemas-microsoft-com:vml" Requires="v">
                <p:oleObj spid="_x0000_s408609" name="Equation" r:id="rId12" imgW="850680" imgH="1498320" progId="Equation.DSMT4">
                  <p:embed/>
                </p:oleObj>
              </mc:Choice>
              <mc:Fallback>
                <p:oleObj name="Equation" r:id="rId12" imgW="850680" imgH="1498320" progId="Equation.DSMT4">
                  <p:embed/>
                  <p:pic>
                    <p:nvPicPr>
                      <p:cNvPr id="0" name=""/>
                      <p:cNvPicPr>
                        <a:picLocks noChangeAspect="1" noChangeArrowheads="1"/>
                      </p:cNvPicPr>
                      <p:nvPr/>
                    </p:nvPicPr>
                    <p:blipFill>
                      <a:blip r:embed="rId13"/>
                      <a:srcRect/>
                      <a:stretch>
                        <a:fillRect/>
                      </a:stretch>
                    </p:blipFill>
                    <p:spPr bwMode="auto">
                      <a:xfrm>
                        <a:off x="5181600" y="4701599"/>
                        <a:ext cx="1011238"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901779984"/>
      </p:ext>
    </p:extLst>
  </p:cSld>
  <p:clrMapOvr>
    <a:masterClrMapping/>
  </p:clrMapOvr>
  <mc:AlternateContent xmlns:mc="http://schemas.openxmlformats.org/markup-compatibility/2006">
    <mc:Choice xmlns:p14="http://schemas.microsoft.com/office/powerpoint/2010/main" Requires="p14">
      <p:transition spd="slow" p14:dur="2000" advTm="26507"/>
    </mc:Choice>
    <mc:Fallback>
      <p:transition spd="slow" advTm="26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a:xfrm>
            <a:off x="457199" y="1600200"/>
            <a:ext cx="8312331" cy="4525963"/>
          </a:xfrm>
        </p:spPr>
        <p:txBody>
          <a:bodyPr/>
          <a:lstStyle/>
          <a:p>
            <a:r>
              <a:rPr lang="en-US" dirty="0" smtClean="0"/>
              <a:t>This system had infinitely many solutions:</a:t>
            </a:r>
          </a:p>
          <a:p>
            <a:endParaRPr lang="en-US" dirty="0"/>
          </a:p>
          <a:p>
            <a:endParaRPr lang="en-US" dirty="0" smtClean="0"/>
          </a:p>
          <a:p>
            <a:endParaRPr lang="en-US" dirty="0"/>
          </a:p>
          <a:p>
            <a:endParaRPr lang="en-US" dirty="0" smtClean="0"/>
          </a:p>
          <a:p>
            <a:endParaRPr lang="en-US" dirty="0" smtClean="0"/>
          </a:p>
          <a:p>
            <a:r>
              <a:rPr lang="en-US" dirty="0" smtClean="0"/>
              <a:t>Here </a:t>
            </a:r>
            <a:r>
              <a:rPr lang="en-US" dirty="0" smtClean="0"/>
              <a:t>is the solution for the corresponding homogenous system:</a:t>
            </a:r>
            <a:endParaRPr lang="en-US" dirty="0"/>
          </a:p>
          <a:p>
            <a:endParaRPr lang="en-US" dirty="0"/>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1038172590"/>
              </p:ext>
            </p:extLst>
          </p:nvPr>
        </p:nvGraphicFramePr>
        <p:xfrm>
          <a:off x="542939" y="2418905"/>
          <a:ext cx="3610841" cy="917864"/>
        </p:xfrm>
        <a:graphic>
          <a:graphicData uri="http://schemas.openxmlformats.org/presentationml/2006/ole">
            <mc:AlternateContent xmlns:mc="http://schemas.openxmlformats.org/markup-compatibility/2006">
              <mc:Choice xmlns:v="urn:schemas-microsoft-com:vml" Requires="v">
                <p:oleObj spid="_x0000_s409625" name="Equation" r:id="rId6" imgW="4038480" imgH="1117440" progId="Equation.DSMT4">
                  <p:embed/>
                </p:oleObj>
              </mc:Choice>
              <mc:Fallback>
                <p:oleObj name="Equation" r:id="rId6" imgW="4038480" imgH="1117440" progId="Equation.DSMT4">
                  <p:embed/>
                  <p:pic>
                    <p:nvPicPr>
                      <p:cNvPr id="0" name=""/>
                      <p:cNvPicPr>
                        <a:picLocks noChangeAspect="1" noChangeArrowheads="1"/>
                      </p:cNvPicPr>
                      <p:nvPr/>
                    </p:nvPicPr>
                    <p:blipFill>
                      <a:blip r:embed="rId7"/>
                      <a:srcRect/>
                      <a:stretch>
                        <a:fillRect/>
                      </a:stretch>
                    </p:blipFill>
                    <p:spPr bwMode="auto">
                      <a:xfrm>
                        <a:off x="542939" y="2418905"/>
                        <a:ext cx="3610841" cy="91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125036532"/>
              </p:ext>
            </p:extLst>
          </p:nvPr>
        </p:nvGraphicFramePr>
        <p:xfrm>
          <a:off x="4879099" y="2105519"/>
          <a:ext cx="3927475" cy="1544637"/>
        </p:xfrm>
        <a:graphic>
          <a:graphicData uri="http://schemas.openxmlformats.org/presentationml/2006/ole">
            <mc:AlternateContent xmlns:mc="http://schemas.openxmlformats.org/markup-compatibility/2006">
              <mc:Choice xmlns:v="urn:schemas-microsoft-com:vml" Requires="v">
                <p:oleObj spid="_x0000_s409626" name="Equation" r:id="rId8" imgW="4406760" imgH="1879560" progId="Equation.DSMT4">
                  <p:embed/>
                </p:oleObj>
              </mc:Choice>
              <mc:Fallback>
                <p:oleObj name="Equation" r:id="rId8" imgW="4406760" imgH="1879560" progId="Equation.DSMT4">
                  <p:embed/>
                  <p:pic>
                    <p:nvPicPr>
                      <p:cNvPr id="0" name=""/>
                      <p:cNvPicPr>
                        <a:picLocks noChangeAspect="1" noChangeArrowheads="1"/>
                      </p:cNvPicPr>
                      <p:nvPr/>
                    </p:nvPicPr>
                    <p:blipFill>
                      <a:blip r:embed="rId9"/>
                      <a:srcRect/>
                      <a:stretch>
                        <a:fillRect/>
                      </a:stretch>
                    </p:blipFill>
                    <p:spPr bwMode="auto">
                      <a:xfrm>
                        <a:off x="4879099" y="2105519"/>
                        <a:ext cx="3927475"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658383992"/>
              </p:ext>
            </p:extLst>
          </p:nvPr>
        </p:nvGraphicFramePr>
        <p:xfrm>
          <a:off x="467490" y="4728206"/>
          <a:ext cx="3721100" cy="1009650"/>
        </p:xfrm>
        <a:graphic>
          <a:graphicData uri="http://schemas.openxmlformats.org/presentationml/2006/ole">
            <mc:AlternateContent xmlns:mc="http://schemas.openxmlformats.org/markup-compatibility/2006">
              <mc:Choice xmlns:v="urn:schemas-microsoft-com:vml" Requires="v">
                <p:oleObj spid="_x0000_s409627" name="Equation" r:id="rId10" imgW="3784320" imgH="1117440" progId="Equation.DSMT4">
                  <p:embed/>
                </p:oleObj>
              </mc:Choice>
              <mc:Fallback>
                <p:oleObj name="Equation" r:id="rId10" imgW="3784320" imgH="1117440" progId="Equation.DSMT4">
                  <p:embed/>
                  <p:pic>
                    <p:nvPicPr>
                      <p:cNvPr id="0" name=""/>
                      <p:cNvPicPr>
                        <a:picLocks noChangeAspect="1" noChangeArrowheads="1"/>
                      </p:cNvPicPr>
                      <p:nvPr/>
                    </p:nvPicPr>
                    <p:blipFill>
                      <a:blip r:embed="rId11"/>
                      <a:srcRect/>
                      <a:stretch>
                        <a:fillRect/>
                      </a:stretch>
                    </p:blipFill>
                    <p:spPr bwMode="auto">
                      <a:xfrm>
                        <a:off x="467490" y="4728206"/>
                        <a:ext cx="372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175235049"/>
              </p:ext>
            </p:extLst>
          </p:nvPr>
        </p:nvGraphicFramePr>
        <p:xfrm>
          <a:off x="5601013" y="4460713"/>
          <a:ext cx="3225800" cy="1544637"/>
        </p:xfrm>
        <a:graphic>
          <a:graphicData uri="http://schemas.openxmlformats.org/presentationml/2006/ole">
            <mc:AlternateContent xmlns:mc="http://schemas.openxmlformats.org/markup-compatibility/2006">
              <mc:Choice xmlns:v="urn:schemas-microsoft-com:vml" Requires="v">
                <p:oleObj spid="_x0000_s409628" name="Equation" r:id="rId12" imgW="3619440" imgH="1879560" progId="Equation.DSMT4">
                  <p:embed/>
                </p:oleObj>
              </mc:Choice>
              <mc:Fallback>
                <p:oleObj name="Equation" r:id="rId12" imgW="3619440" imgH="1879560" progId="Equation.DSMT4">
                  <p:embed/>
                  <p:pic>
                    <p:nvPicPr>
                      <p:cNvPr id="0" name=""/>
                      <p:cNvPicPr>
                        <a:picLocks noChangeAspect="1" noChangeArrowheads="1"/>
                      </p:cNvPicPr>
                      <p:nvPr/>
                    </p:nvPicPr>
                    <p:blipFill>
                      <a:blip r:embed="rId13"/>
                      <a:srcRect/>
                      <a:stretch>
                        <a:fillRect/>
                      </a:stretch>
                    </p:blipFill>
                    <p:spPr bwMode="auto">
                      <a:xfrm>
                        <a:off x="5601013" y="4460713"/>
                        <a:ext cx="3225800"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4" name="Straight Connector 13"/>
          <p:cNvCxnSpPr/>
          <p:nvPr/>
        </p:nvCxnSpPr>
        <p:spPr>
          <a:xfrm>
            <a:off x="5268686" y="2151016"/>
            <a:ext cx="444140" cy="14194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355776" y="2211976"/>
            <a:ext cx="304796" cy="13149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73883554"/>
      </p:ext>
    </p:extLst>
  </p:cSld>
  <p:clrMapOvr>
    <a:masterClrMapping/>
  </p:clrMapOvr>
  <mc:AlternateContent xmlns:mc="http://schemas.openxmlformats.org/markup-compatibility/2006">
    <mc:Choice xmlns:p14="http://schemas.microsoft.com/office/powerpoint/2010/main" Requires="p14">
      <p:transition spd="slow" p14:dur="2000" advTm="62702"/>
    </mc:Choice>
    <mc:Fallback>
      <p:transition spd="slow" advTm="62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a:xfrm>
            <a:off x="457199" y="1600200"/>
            <a:ext cx="8312331" cy="4525963"/>
          </a:xfrm>
        </p:spPr>
        <p:txBody>
          <a:bodyPr/>
          <a:lstStyle/>
          <a:p>
            <a:r>
              <a:rPr lang="en-US" dirty="0" smtClean="0"/>
              <a:t>Recall that previously, we found that this system of linear equations had one unique solution</a:t>
            </a:r>
          </a:p>
          <a:p>
            <a:endParaRPr lang="en-US" dirty="0"/>
          </a:p>
          <a:p>
            <a:endParaRPr lang="en-US" dirty="0" smtClean="0"/>
          </a:p>
          <a:p>
            <a:endParaRPr lang="en-US" dirty="0"/>
          </a:p>
          <a:p>
            <a:endParaRPr lang="en-US" dirty="0" smtClean="0"/>
          </a:p>
          <a:p>
            <a:r>
              <a:rPr lang="en-US" dirty="0" smtClean="0"/>
              <a:t>If you were to solve the corresponding </a:t>
            </a:r>
            <a:r>
              <a:rPr lang="en-US" dirty="0"/>
              <a:t>homogeneous system </a:t>
            </a:r>
            <a:r>
              <a:rPr lang="en-US" dirty="0" smtClean="0"/>
              <a:t>of </a:t>
            </a:r>
            <a:r>
              <a:rPr lang="en-US" dirty="0" smtClean="0"/>
              <a:t>linear </a:t>
            </a:r>
            <a:r>
              <a:rPr lang="en-US" dirty="0" smtClean="0"/>
              <a:t>equations, you would get only the trivial solution:</a:t>
            </a:r>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771015909"/>
              </p:ext>
            </p:extLst>
          </p:nvPr>
        </p:nvGraphicFramePr>
        <p:xfrm>
          <a:off x="1984668" y="2341708"/>
          <a:ext cx="3033713" cy="1695450"/>
        </p:xfrm>
        <a:graphic>
          <a:graphicData uri="http://schemas.openxmlformats.org/presentationml/2006/ole">
            <mc:AlternateContent xmlns:mc="http://schemas.openxmlformats.org/markup-compatibility/2006">
              <mc:Choice xmlns:v="urn:schemas-microsoft-com:vml" Requires="v">
                <p:oleObj spid="_x0000_s410652" name="Equation" r:id="rId6" imgW="3085920" imgH="1879560" progId="Equation.DSMT4">
                  <p:embed/>
                </p:oleObj>
              </mc:Choice>
              <mc:Fallback>
                <p:oleObj name="Equation" r:id="rId6" imgW="3085920" imgH="1879560" progId="Equation.DSMT4">
                  <p:embed/>
                  <p:pic>
                    <p:nvPicPr>
                      <p:cNvPr id="0" name=""/>
                      <p:cNvPicPr>
                        <a:picLocks noChangeAspect="1" noChangeArrowheads="1"/>
                      </p:cNvPicPr>
                      <p:nvPr/>
                    </p:nvPicPr>
                    <p:blipFill>
                      <a:blip r:embed="rId7"/>
                      <a:srcRect/>
                      <a:stretch>
                        <a:fillRect/>
                      </a:stretch>
                    </p:blipFill>
                    <p:spPr bwMode="auto">
                      <a:xfrm>
                        <a:off x="1984668" y="2341708"/>
                        <a:ext cx="3033713"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203657285"/>
              </p:ext>
            </p:extLst>
          </p:nvPr>
        </p:nvGraphicFramePr>
        <p:xfrm>
          <a:off x="5508918" y="2543321"/>
          <a:ext cx="1343025" cy="1222375"/>
        </p:xfrm>
        <a:graphic>
          <a:graphicData uri="http://schemas.openxmlformats.org/presentationml/2006/ole">
            <mc:AlternateContent xmlns:mc="http://schemas.openxmlformats.org/markup-compatibility/2006">
              <mc:Choice xmlns:v="urn:schemas-microsoft-com:vml" Requires="v">
                <p:oleObj spid="_x0000_s410653" name="Equation" r:id="rId8" imgW="1130040" imgH="1117440" progId="Equation.DSMT4">
                  <p:embed/>
                </p:oleObj>
              </mc:Choice>
              <mc:Fallback>
                <p:oleObj name="Equation" r:id="rId8" imgW="1130040" imgH="1117440" progId="Equation.DSMT4">
                  <p:embed/>
                  <p:pic>
                    <p:nvPicPr>
                      <p:cNvPr id="0" name=""/>
                      <p:cNvPicPr>
                        <a:picLocks noChangeAspect="1" noChangeArrowheads="1"/>
                      </p:cNvPicPr>
                      <p:nvPr/>
                    </p:nvPicPr>
                    <p:blipFill>
                      <a:blip r:embed="rId9"/>
                      <a:srcRect/>
                      <a:stretch>
                        <a:fillRect/>
                      </a:stretch>
                    </p:blipFill>
                    <p:spPr bwMode="auto">
                      <a:xfrm>
                        <a:off x="5508918" y="2543321"/>
                        <a:ext cx="1343025"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648395690"/>
              </p:ext>
            </p:extLst>
          </p:nvPr>
        </p:nvGraphicFramePr>
        <p:xfrm>
          <a:off x="2003572" y="4718340"/>
          <a:ext cx="2509837" cy="1698625"/>
        </p:xfrm>
        <a:graphic>
          <a:graphicData uri="http://schemas.openxmlformats.org/presentationml/2006/ole">
            <mc:AlternateContent xmlns:mc="http://schemas.openxmlformats.org/markup-compatibility/2006">
              <mc:Choice xmlns:v="urn:schemas-microsoft-com:vml" Requires="v">
                <p:oleObj spid="_x0000_s410654" name="Equation" r:id="rId10" imgW="2552400" imgH="1879560" progId="Equation.DSMT4">
                  <p:embed/>
                </p:oleObj>
              </mc:Choice>
              <mc:Fallback>
                <p:oleObj name="Equation" r:id="rId10" imgW="2552400" imgH="1879560" progId="Equation.DSMT4">
                  <p:embed/>
                  <p:pic>
                    <p:nvPicPr>
                      <p:cNvPr id="0" name=""/>
                      <p:cNvPicPr>
                        <a:picLocks noChangeAspect="1" noChangeArrowheads="1"/>
                      </p:cNvPicPr>
                      <p:nvPr/>
                    </p:nvPicPr>
                    <p:blipFill>
                      <a:blip r:embed="rId11"/>
                      <a:srcRect/>
                      <a:stretch>
                        <a:fillRect/>
                      </a:stretch>
                    </p:blipFill>
                    <p:spPr bwMode="auto">
                      <a:xfrm>
                        <a:off x="2003572" y="4718340"/>
                        <a:ext cx="2509837"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164401602"/>
              </p:ext>
            </p:extLst>
          </p:nvPr>
        </p:nvGraphicFramePr>
        <p:xfrm>
          <a:off x="5430984" y="4919953"/>
          <a:ext cx="1011238" cy="1223962"/>
        </p:xfrm>
        <a:graphic>
          <a:graphicData uri="http://schemas.openxmlformats.org/presentationml/2006/ole">
            <mc:AlternateContent xmlns:mc="http://schemas.openxmlformats.org/markup-compatibility/2006">
              <mc:Choice xmlns:v="urn:schemas-microsoft-com:vml" Requires="v">
                <p:oleObj spid="_x0000_s410655" name="Equation" r:id="rId12" imgW="850680" imgH="1117440" progId="Equation.DSMT4">
                  <p:embed/>
                </p:oleObj>
              </mc:Choice>
              <mc:Fallback>
                <p:oleObj name="Equation" r:id="rId12" imgW="850680" imgH="1117440" progId="Equation.DSMT4">
                  <p:embed/>
                  <p:pic>
                    <p:nvPicPr>
                      <p:cNvPr id="0" name=""/>
                      <p:cNvPicPr>
                        <a:picLocks noChangeAspect="1" noChangeArrowheads="1"/>
                      </p:cNvPicPr>
                      <p:nvPr/>
                    </p:nvPicPr>
                    <p:blipFill>
                      <a:blip r:embed="rId13"/>
                      <a:srcRect/>
                      <a:stretch>
                        <a:fillRect/>
                      </a:stretch>
                    </p:blipFill>
                    <p:spPr bwMode="auto">
                      <a:xfrm>
                        <a:off x="5430984" y="4919953"/>
                        <a:ext cx="1011238"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45271335"/>
      </p:ext>
    </p:extLst>
  </p:cSld>
  <p:clrMapOvr>
    <a:masterClrMapping/>
  </p:clrMapOvr>
  <mc:AlternateContent xmlns:mc="http://schemas.openxmlformats.org/markup-compatibility/2006">
    <mc:Choice xmlns:p14="http://schemas.microsoft.com/office/powerpoint/2010/main" Requires="p14">
      <p:transition spd="slow" p14:dur="2000" advTm="41285"/>
    </mc:Choice>
    <mc:Fallback>
      <p:transition spd="slow" advTm="41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Relationships</a:t>
            </a:r>
            <a:endParaRPr lang="en-CA" dirty="0"/>
          </a:p>
        </p:txBody>
      </p:sp>
      <p:sp>
        <p:nvSpPr>
          <p:cNvPr id="3" name="Content Placeholder 2"/>
          <p:cNvSpPr>
            <a:spLocks noGrp="1"/>
          </p:cNvSpPr>
          <p:nvPr>
            <p:ph idx="1"/>
          </p:nvPr>
        </p:nvSpPr>
        <p:spPr/>
        <p:txBody>
          <a:bodyPr/>
          <a:lstStyle/>
          <a:p>
            <a:r>
              <a:rPr lang="en-US" dirty="0" smtClean="0"/>
              <a:t>Thus, we may </a:t>
            </a:r>
            <a:r>
              <a:rPr lang="en-US" dirty="0" smtClean="0"/>
              <a:t>note, given a non-homogenous system:</a:t>
            </a:r>
            <a:endParaRPr lang="en-US" dirty="0" smtClean="0"/>
          </a:p>
          <a:p>
            <a:pPr lvl="1"/>
            <a:r>
              <a:rPr lang="en-US" dirty="0" smtClean="0"/>
              <a:t>If the corresponding </a:t>
            </a:r>
            <a:r>
              <a:rPr lang="en-US" dirty="0"/>
              <a:t>homogeneous system </a:t>
            </a:r>
            <a:r>
              <a:rPr lang="en-US" dirty="0" smtClean="0"/>
              <a:t>of </a:t>
            </a:r>
            <a:r>
              <a:rPr lang="en-US" dirty="0" smtClean="0"/>
              <a:t>equations </a:t>
            </a:r>
            <a:r>
              <a:rPr lang="en-US" dirty="0" smtClean="0"/>
              <a:t>has only the trivial solution,</a:t>
            </a:r>
          </a:p>
          <a:p>
            <a:pPr marL="457200" lvl="1" indent="0">
              <a:buNone/>
            </a:pPr>
            <a:r>
              <a:rPr lang="en-US" dirty="0"/>
              <a:t>	</a:t>
            </a:r>
            <a:r>
              <a:rPr lang="en-US" dirty="0" smtClean="0"/>
              <a:t>then </a:t>
            </a:r>
            <a:r>
              <a:rPr lang="en-US" dirty="0" smtClean="0"/>
              <a:t>the non-homogenous system either:</a:t>
            </a:r>
            <a:endParaRPr lang="en-US" dirty="0" smtClean="0"/>
          </a:p>
          <a:p>
            <a:pPr lvl="2"/>
            <a:r>
              <a:rPr lang="en-US" dirty="0" smtClean="0"/>
              <a:t>Has a unique non-zero solution</a:t>
            </a:r>
          </a:p>
          <a:p>
            <a:pPr lvl="2"/>
            <a:r>
              <a:rPr lang="en-US" dirty="0" smtClean="0"/>
              <a:t>Has no solutions</a:t>
            </a:r>
          </a:p>
          <a:p>
            <a:pPr lvl="1"/>
            <a:r>
              <a:rPr lang="en-US" dirty="0" smtClean="0"/>
              <a:t>If the corresponding </a:t>
            </a:r>
            <a:r>
              <a:rPr lang="en-US" dirty="0"/>
              <a:t>homogenous system </a:t>
            </a:r>
            <a:r>
              <a:rPr lang="en-US" dirty="0" smtClean="0"/>
              <a:t>of </a:t>
            </a:r>
            <a:r>
              <a:rPr lang="en-US" dirty="0" smtClean="0"/>
              <a:t>equations </a:t>
            </a:r>
            <a:r>
              <a:rPr lang="en-US" dirty="0" smtClean="0"/>
              <a:t>has infinitely many solutions,</a:t>
            </a:r>
          </a:p>
          <a:p>
            <a:pPr marL="457200" lvl="1" indent="0">
              <a:buNone/>
            </a:pPr>
            <a:r>
              <a:rPr lang="en-US" dirty="0"/>
              <a:t>	</a:t>
            </a:r>
            <a:r>
              <a:rPr lang="en-US" dirty="0" smtClean="0"/>
              <a:t>then </a:t>
            </a:r>
            <a:r>
              <a:rPr lang="en-US" dirty="0" smtClean="0"/>
              <a:t>the non-homogenous </a:t>
            </a:r>
            <a:r>
              <a:rPr lang="en-US" dirty="0" smtClean="0"/>
              <a:t>system </a:t>
            </a:r>
            <a:r>
              <a:rPr lang="en-US" dirty="0" smtClean="0"/>
              <a:t>either</a:t>
            </a:r>
            <a:r>
              <a:rPr lang="en-US" dirty="0" smtClean="0"/>
              <a:t>:</a:t>
            </a:r>
          </a:p>
          <a:p>
            <a:pPr lvl="2"/>
            <a:r>
              <a:rPr lang="en-US" dirty="0" smtClean="0"/>
              <a:t>Also has infinitely many solutions (but </a:t>
            </a:r>
            <a:r>
              <a:rPr lang="en-US" b="1" dirty="0" smtClean="0"/>
              <a:t>0</a:t>
            </a:r>
            <a:r>
              <a:rPr lang="en-US" dirty="0" smtClean="0"/>
              <a:t> is not one of them)</a:t>
            </a:r>
          </a:p>
          <a:p>
            <a:pPr lvl="2"/>
            <a:r>
              <a:rPr lang="en-US" dirty="0" smtClean="0"/>
              <a:t>Has no solutions</a:t>
            </a:r>
            <a:endParaRPr lang="en-CA" dirty="0"/>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51987133"/>
      </p:ext>
    </p:extLst>
  </p:cSld>
  <p:clrMapOvr>
    <a:masterClrMapping/>
  </p:clrMapOvr>
  <mc:AlternateContent xmlns:mc="http://schemas.openxmlformats.org/markup-compatibility/2006">
    <mc:Choice xmlns:p14="http://schemas.microsoft.com/office/powerpoint/2010/main" Requires="p14">
      <p:transition spd="slow" p14:dur="2000" advTm="51249"/>
    </mc:Choice>
    <mc:Fallback>
      <p:transition spd="slow" advTm="51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Theorems</a:t>
            </a:r>
            <a:endParaRPr lang="en-CA" dirty="0"/>
          </a:p>
        </p:txBody>
      </p:sp>
      <p:sp>
        <p:nvSpPr>
          <p:cNvPr id="3" name="Content Placeholder 2"/>
          <p:cNvSpPr>
            <a:spLocks noGrp="1"/>
          </p:cNvSpPr>
          <p:nvPr>
            <p:ph idx="1"/>
          </p:nvPr>
        </p:nvSpPr>
        <p:spPr>
          <a:xfrm>
            <a:off x="457200" y="1600200"/>
            <a:ext cx="8686800" cy="4525963"/>
          </a:xfrm>
        </p:spPr>
        <p:txBody>
          <a:bodyPr/>
          <a:lstStyle/>
          <a:p>
            <a:pPr marL="57150" indent="0">
              <a:buNone/>
            </a:pPr>
            <a:r>
              <a:rPr lang="en-US" dirty="0" smtClean="0"/>
              <a:t>Theorem</a:t>
            </a:r>
            <a:endParaRPr lang="en-US" dirty="0" smtClean="0"/>
          </a:p>
          <a:p>
            <a:pPr marL="57150" indent="0">
              <a:buNone/>
            </a:pPr>
            <a:r>
              <a:rPr lang="en-US" dirty="0"/>
              <a:t>	</a:t>
            </a:r>
            <a:r>
              <a:rPr lang="en-US" dirty="0" smtClean="0"/>
              <a:t>If </a:t>
            </a:r>
            <a:r>
              <a:rPr lang="en-US" b="1" dirty="0" smtClean="0">
                <a:latin typeface="Times New Roman" panose="02020603050405020304" pitchFamily="18" charset="0"/>
              </a:rPr>
              <a:t>x</a:t>
            </a:r>
            <a:r>
              <a:rPr lang="en-US" dirty="0" smtClean="0"/>
              <a:t> </a:t>
            </a:r>
            <a:r>
              <a:rPr lang="en-US" dirty="0" smtClean="0"/>
              <a:t>is a solution to a system of linear equations</a:t>
            </a:r>
            <a:r>
              <a:rPr lang="en-US" dirty="0" smtClean="0"/>
              <a:t>, and</a:t>
            </a:r>
            <a:r>
              <a:rPr lang="en-US" dirty="0"/>
              <a:t/>
            </a:r>
            <a:br>
              <a:rPr lang="en-US" dirty="0"/>
            </a:br>
            <a:r>
              <a:rPr lang="en-US" dirty="0" smtClean="0"/>
              <a:t>	</a:t>
            </a:r>
            <a:r>
              <a:rPr lang="en-US" b="1" dirty="0" smtClean="0">
                <a:latin typeface="Times New Roman" panose="02020603050405020304" pitchFamily="18" charset="0"/>
              </a:rPr>
              <a:t>x</a:t>
            </a:r>
            <a:r>
              <a:rPr lang="en-US" baseline="-25000" dirty="0" smtClean="0">
                <a:latin typeface="Times New Roman" panose="02020603050405020304" pitchFamily="18" charset="0"/>
              </a:rPr>
              <a:t>0</a:t>
            </a:r>
            <a:r>
              <a:rPr lang="en-US" dirty="0" smtClean="0"/>
              <a:t> </a:t>
            </a:r>
            <a:r>
              <a:rPr lang="en-US" dirty="0" smtClean="0"/>
              <a:t>is a solution to the corresponding homogenous system,</a:t>
            </a:r>
          </a:p>
          <a:p>
            <a:pPr marL="57150" indent="0">
              <a:buNone/>
            </a:pPr>
            <a:r>
              <a:rPr lang="en-US" dirty="0"/>
              <a:t>	</a:t>
            </a:r>
            <a:r>
              <a:rPr lang="en-US" dirty="0" smtClean="0"/>
              <a:t>then </a:t>
            </a:r>
            <a:r>
              <a:rPr lang="en-US" b="1" dirty="0" smtClean="0">
                <a:latin typeface="Times New Roman" panose="02020603050405020304" pitchFamily="18" charset="0"/>
              </a:rPr>
              <a:t>x </a:t>
            </a:r>
            <a:r>
              <a:rPr lang="en-US" dirty="0" smtClean="0">
                <a:latin typeface="Times New Roman" panose="02020603050405020304" pitchFamily="18" charset="0"/>
              </a:rPr>
              <a:t>+ </a:t>
            </a:r>
            <a:r>
              <a:rPr lang="en-US" i="1" dirty="0" smtClean="0">
                <a:latin typeface="Symbol" panose="05050102010706020507" pitchFamily="18" charset="2"/>
              </a:rPr>
              <a:t>a </a:t>
            </a:r>
            <a:r>
              <a:rPr lang="en-US" b="1" dirty="0" smtClean="0"/>
              <a:t>x</a:t>
            </a:r>
            <a:r>
              <a:rPr lang="en-US" baseline="-25000" dirty="0" smtClean="0"/>
              <a:t>0</a:t>
            </a:r>
            <a:r>
              <a:rPr lang="en-US" dirty="0" smtClean="0"/>
              <a:t> </a:t>
            </a:r>
            <a:r>
              <a:rPr lang="en-US" dirty="0" smtClean="0"/>
              <a:t>is also a solution to the system of linear equations</a:t>
            </a:r>
            <a:r>
              <a:rPr lang="en-US" dirty="0" smtClean="0"/>
              <a:t>.</a:t>
            </a:r>
          </a:p>
          <a:p>
            <a:pPr marL="57150" indent="0">
              <a:buNone/>
            </a:pPr>
            <a:endParaRPr lang="en-US" dirty="0" smtClean="0"/>
          </a:p>
          <a:p>
            <a:pPr marL="57150" indent="0">
              <a:buNone/>
            </a:pPr>
            <a:r>
              <a:rPr lang="en-US" dirty="0" smtClean="0"/>
              <a:t>Proof:	Let                                          be the system of linear equations.</a:t>
            </a:r>
          </a:p>
          <a:p>
            <a:pPr marL="57150" indent="0">
              <a:buNone/>
            </a:pPr>
            <a:r>
              <a:rPr lang="en-US" dirty="0"/>
              <a:t>	</a:t>
            </a:r>
            <a:r>
              <a:rPr lang="en-US" dirty="0" smtClean="0"/>
              <a:t>If                                         and                                              ,</a:t>
            </a:r>
          </a:p>
          <a:p>
            <a:pPr marL="57150" indent="0">
              <a:buNone/>
            </a:pPr>
            <a:r>
              <a:rPr lang="en-US" dirty="0"/>
              <a:t>	</a:t>
            </a:r>
            <a:r>
              <a:rPr lang="en-US" dirty="0" smtClean="0"/>
              <a:t>thus </a:t>
            </a:r>
            <a:endParaRPr lang="en-US" dirty="0"/>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18</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2075330503"/>
              </p:ext>
            </p:extLst>
          </p:nvPr>
        </p:nvGraphicFramePr>
        <p:xfrm>
          <a:off x="1773505" y="4046805"/>
          <a:ext cx="2341562" cy="361950"/>
        </p:xfrm>
        <a:graphic>
          <a:graphicData uri="http://schemas.openxmlformats.org/presentationml/2006/ole">
            <mc:AlternateContent xmlns:mc="http://schemas.openxmlformats.org/markup-compatibility/2006">
              <mc:Choice xmlns:v="urn:schemas-microsoft-com:vml" Requires="v">
                <p:oleObj spid="_x0000_s418846" name="Equation" r:id="rId6" imgW="1968480" imgH="330120" progId="Equation.DSMT4">
                  <p:embed/>
                </p:oleObj>
              </mc:Choice>
              <mc:Fallback>
                <p:oleObj name="Equation" r:id="rId6" imgW="1968480" imgH="330120" progId="Equation.DSMT4">
                  <p:embed/>
                  <p:pic>
                    <p:nvPicPr>
                      <p:cNvPr id="0" name=""/>
                      <p:cNvPicPr>
                        <a:picLocks noChangeAspect="1" noChangeArrowheads="1"/>
                      </p:cNvPicPr>
                      <p:nvPr/>
                    </p:nvPicPr>
                    <p:blipFill>
                      <a:blip r:embed="rId7"/>
                      <a:srcRect/>
                      <a:stretch>
                        <a:fillRect/>
                      </a:stretch>
                    </p:blipFill>
                    <p:spPr bwMode="auto">
                      <a:xfrm>
                        <a:off x="1773505" y="4046805"/>
                        <a:ext cx="234156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986669705"/>
              </p:ext>
            </p:extLst>
          </p:nvPr>
        </p:nvGraphicFramePr>
        <p:xfrm>
          <a:off x="4702546" y="4019818"/>
          <a:ext cx="2747963" cy="390525"/>
        </p:xfrm>
        <a:graphic>
          <a:graphicData uri="http://schemas.openxmlformats.org/presentationml/2006/ole">
            <mc:AlternateContent xmlns:mc="http://schemas.openxmlformats.org/markup-compatibility/2006">
              <mc:Choice xmlns:v="urn:schemas-microsoft-com:vml" Requires="v">
                <p:oleObj spid="_x0000_s418847" name="Equation" r:id="rId8" imgW="2311200" imgH="355320" progId="Equation.DSMT4">
                  <p:embed/>
                </p:oleObj>
              </mc:Choice>
              <mc:Fallback>
                <p:oleObj name="Equation" r:id="rId8" imgW="2311200" imgH="355320" progId="Equation.DSMT4">
                  <p:embed/>
                  <p:pic>
                    <p:nvPicPr>
                      <p:cNvPr id="0" name=""/>
                      <p:cNvPicPr>
                        <a:picLocks noChangeAspect="1" noChangeArrowheads="1"/>
                      </p:cNvPicPr>
                      <p:nvPr/>
                    </p:nvPicPr>
                    <p:blipFill>
                      <a:blip r:embed="rId9"/>
                      <a:srcRect/>
                      <a:stretch>
                        <a:fillRect/>
                      </a:stretch>
                    </p:blipFill>
                    <p:spPr bwMode="auto">
                      <a:xfrm>
                        <a:off x="4702546" y="4019818"/>
                        <a:ext cx="274796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87210656"/>
              </p:ext>
            </p:extLst>
          </p:nvPr>
        </p:nvGraphicFramePr>
        <p:xfrm>
          <a:off x="2150246" y="4384671"/>
          <a:ext cx="4140200" cy="446087"/>
        </p:xfrm>
        <a:graphic>
          <a:graphicData uri="http://schemas.openxmlformats.org/presentationml/2006/ole">
            <mc:AlternateContent xmlns:mc="http://schemas.openxmlformats.org/markup-compatibility/2006">
              <mc:Choice xmlns:v="urn:schemas-microsoft-com:vml" Requires="v">
                <p:oleObj spid="_x0000_s418848" name="Equation" r:id="rId10" imgW="3479760" imgH="406080" progId="Equation.DSMT4">
                  <p:embed/>
                </p:oleObj>
              </mc:Choice>
              <mc:Fallback>
                <p:oleObj name="Equation" r:id="rId10" imgW="3479760" imgH="406080" progId="Equation.DSMT4">
                  <p:embed/>
                  <p:pic>
                    <p:nvPicPr>
                      <p:cNvPr id="0" name=""/>
                      <p:cNvPicPr>
                        <a:picLocks noChangeAspect="1" noChangeArrowheads="1"/>
                      </p:cNvPicPr>
                      <p:nvPr/>
                    </p:nvPicPr>
                    <p:blipFill>
                      <a:blip r:embed="rId11"/>
                      <a:srcRect/>
                      <a:stretch>
                        <a:fillRect/>
                      </a:stretch>
                    </p:blipFill>
                    <p:spPr bwMode="auto">
                      <a:xfrm>
                        <a:off x="2150246" y="4384671"/>
                        <a:ext cx="41402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541674799"/>
              </p:ext>
            </p:extLst>
          </p:nvPr>
        </p:nvGraphicFramePr>
        <p:xfrm>
          <a:off x="2993281" y="4824182"/>
          <a:ext cx="5197475" cy="446087"/>
        </p:xfrm>
        <a:graphic>
          <a:graphicData uri="http://schemas.openxmlformats.org/presentationml/2006/ole">
            <mc:AlternateContent xmlns:mc="http://schemas.openxmlformats.org/markup-compatibility/2006">
              <mc:Choice xmlns:v="urn:schemas-microsoft-com:vml" Requires="v">
                <p:oleObj spid="_x0000_s418849" name="Equation" r:id="rId12" imgW="4368600" imgH="406080" progId="Equation.DSMT4">
                  <p:embed/>
                </p:oleObj>
              </mc:Choice>
              <mc:Fallback>
                <p:oleObj name="Equation" r:id="rId12" imgW="4368600" imgH="406080" progId="Equation.DSMT4">
                  <p:embed/>
                  <p:pic>
                    <p:nvPicPr>
                      <p:cNvPr id="0" name=""/>
                      <p:cNvPicPr>
                        <a:picLocks noChangeAspect="1" noChangeArrowheads="1"/>
                      </p:cNvPicPr>
                      <p:nvPr/>
                    </p:nvPicPr>
                    <p:blipFill>
                      <a:blip r:embed="rId13"/>
                      <a:srcRect/>
                      <a:stretch>
                        <a:fillRect/>
                      </a:stretch>
                    </p:blipFill>
                    <p:spPr bwMode="auto">
                      <a:xfrm>
                        <a:off x="2993281" y="4824182"/>
                        <a:ext cx="519747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872632820"/>
              </p:ext>
            </p:extLst>
          </p:nvPr>
        </p:nvGraphicFramePr>
        <p:xfrm>
          <a:off x="3023671" y="5319575"/>
          <a:ext cx="1722437" cy="363537"/>
        </p:xfrm>
        <a:graphic>
          <a:graphicData uri="http://schemas.openxmlformats.org/presentationml/2006/ole">
            <mc:AlternateContent xmlns:mc="http://schemas.openxmlformats.org/markup-compatibility/2006">
              <mc:Choice xmlns:v="urn:schemas-microsoft-com:vml" Requires="v">
                <p:oleObj spid="_x0000_s418850" name="Equation" r:id="rId14" imgW="1447560" imgH="330120" progId="Equation.DSMT4">
                  <p:embed/>
                </p:oleObj>
              </mc:Choice>
              <mc:Fallback>
                <p:oleObj name="Equation" r:id="rId14" imgW="1447560" imgH="330120" progId="Equation.DSMT4">
                  <p:embed/>
                  <p:pic>
                    <p:nvPicPr>
                      <p:cNvPr id="0" name=""/>
                      <p:cNvPicPr>
                        <a:picLocks noChangeAspect="1" noChangeArrowheads="1"/>
                      </p:cNvPicPr>
                      <p:nvPr/>
                    </p:nvPicPr>
                    <p:blipFill>
                      <a:blip r:embed="rId15"/>
                      <a:srcRect/>
                      <a:stretch>
                        <a:fillRect/>
                      </a:stretch>
                    </p:blipFill>
                    <p:spPr bwMode="auto">
                      <a:xfrm>
                        <a:off x="3023671" y="5319575"/>
                        <a:ext cx="17224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Rectangle 12"/>
          <p:cNvSpPr/>
          <p:nvPr/>
        </p:nvSpPr>
        <p:spPr>
          <a:xfrm>
            <a:off x="4741953" y="5264765"/>
            <a:ext cx="409086" cy="369332"/>
          </a:xfrm>
          <a:prstGeom prst="rect">
            <a:avLst/>
          </a:prstGeom>
        </p:spPr>
        <p:txBody>
          <a:bodyPr wrap="none">
            <a:spAutoFit/>
          </a:bodyPr>
          <a:lstStyle/>
          <a:p>
            <a:r>
              <a:rPr lang="en-CA" dirty="0">
                <a:solidFill>
                  <a:schemeClr val="bg1"/>
                </a:solidFill>
              </a:rPr>
              <a:t>▮</a:t>
            </a:r>
            <a:endParaRPr lang="en-US" dirty="0">
              <a:solidFill>
                <a:schemeClr val="bg1"/>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187325451"/>
              </p:ext>
            </p:extLst>
          </p:nvPr>
        </p:nvGraphicFramePr>
        <p:xfrm>
          <a:off x="1933575" y="3616325"/>
          <a:ext cx="2432050" cy="361950"/>
        </p:xfrm>
        <a:graphic>
          <a:graphicData uri="http://schemas.openxmlformats.org/presentationml/2006/ole">
            <mc:AlternateContent xmlns:mc="http://schemas.openxmlformats.org/markup-compatibility/2006">
              <mc:Choice xmlns:v="urn:schemas-microsoft-com:vml" Requires="v">
                <p:oleObj spid="_x0000_s418851" name="Equation" r:id="rId16" imgW="2044440" imgH="330120" progId="Equation.DSMT4">
                  <p:embed/>
                </p:oleObj>
              </mc:Choice>
              <mc:Fallback>
                <p:oleObj name="Equation" r:id="rId16" imgW="2044440" imgH="330120" progId="Equation.DSMT4">
                  <p:embed/>
                  <p:pic>
                    <p:nvPicPr>
                      <p:cNvPr id="0" name=""/>
                      <p:cNvPicPr>
                        <a:picLocks noChangeAspect="1" noChangeArrowheads="1"/>
                      </p:cNvPicPr>
                      <p:nvPr/>
                    </p:nvPicPr>
                    <p:blipFill>
                      <a:blip r:embed="rId17"/>
                      <a:srcRect/>
                      <a:stretch>
                        <a:fillRect/>
                      </a:stretch>
                    </p:blipFill>
                    <p:spPr bwMode="auto">
                      <a:xfrm>
                        <a:off x="1933575" y="3616325"/>
                        <a:ext cx="24320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5" name="Audio 1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80391849"/>
      </p:ext>
    </p:extLst>
  </p:cSld>
  <p:clrMapOvr>
    <a:masterClrMapping/>
  </p:clrMapOvr>
  <mc:AlternateContent xmlns:mc="http://schemas.openxmlformats.org/markup-compatibility/2006">
    <mc:Choice xmlns:p14="http://schemas.microsoft.com/office/powerpoint/2010/main" Requires="p14">
      <p:transition spd="slow" p14:dur="2000" advTm="198630"/>
    </mc:Choice>
    <mc:Fallback>
      <p:transition spd="slow" advTm="198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5"/>
                </p:tgtEl>
              </p:cMediaNode>
            </p:audio>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Theorems</a:t>
            </a:r>
            <a:endParaRPr lang="en-CA" dirty="0"/>
          </a:p>
        </p:txBody>
      </p:sp>
      <p:sp>
        <p:nvSpPr>
          <p:cNvPr id="3" name="Content Placeholder 2"/>
          <p:cNvSpPr>
            <a:spLocks noGrp="1"/>
          </p:cNvSpPr>
          <p:nvPr>
            <p:ph idx="1"/>
          </p:nvPr>
        </p:nvSpPr>
        <p:spPr>
          <a:xfrm>
            <a:off x="457200" y="1600200"/>
            <a:ext cx="8686800" cy="4525963"/>
          </a:xfrm>
        </p:spPr>
        <p:txBody>
          <a:bodyPr/>
          <a:lstStyle/>
          <a:p>
            <a:pPr marL="400050"/>
            <a:r>
              <a:rPr lang="en-US" dirty="0" smtClean="0"/>
              <a:t>For example,                     is a solution to</a:t>
            </a:r>
          </a:p>
          <a:p>
            <a:pPr marL="400050"/>
            <a:endParaRPr lang="en-US" dirty="0"/>
          </a:p>
          <a:p>
            <a:pPr marL="400050"/>
            <a:endParaRPr lang="en-US" dirty="0" smtClean="0"/>
          </a:p>
          <a:p>
            <a:pPr marL="400050"/>
            <a:r>
              <a:rPr lang="en-US" dirty="0" smtClean="0"/>
              <a:t>Also,                        is a solution to</a:t>
            </a:r>
          </a:p>
          <a:p>
            <a:pPr marL="400050"/>
            <a:endParaRPr lang="en-US" dirty="0"/>
          </a:p>
          <a:p>
            <a:pPr marL="400050"/>
            <a:endParaRPr lang="en-US" dirty="0" smtClean="0"/>
          </a:p>
          <a:p>
            <a:pPr marL="400050"/>
            <a:r>
              <a:rPr lang="en-US" dirty="0" smtClean="0"/>
              <a:t>Thus,                                  is also a solution to   </a:t>
            </a:r>
            <a:r>
              <a:rPr lang="en-US" dirty="0" smtClean="0"/>
              <a:t> </a:t>
            </a:r>
            <a:endParaRPr lang="en-US" dirty="0" smtClean="0"/>
          </a:p>
          <a:p>
            <a:pPr marL="57150" indent="0">
              <a:buNone/>
            </a:pPr>
            <a:r>
              <a:rPr lang="en-US" dirty="0"/>
              <a:t>	</a:t>
            </a:r>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19</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3180107102"/>
              </p:ext>
            </p:extLst>
          </p:nvPr>
        </p:nvGraphicFramePr>
        <p:xfrm>
          <a:off x="5625419" y="1334952"/>
          <a:ext cx="2360612" cy="1009650"/>
        </p:xfrm>
        <a:graphic>
          <a:graphicData uri="http://schemas.openxmlformats.org/presentationml/2006/ole">
            <mc:AlternateContent xmlns:mc="http://schemas.openxmlformats.org/markup-compatibility/2006">
              <mc:Choice xmlns:v="urn:schemas-microsoft-com:vml" Requires="v">
                <p:oleObj spid="_x0000_s419860" name="Equation" r:id="rId6" imgW="2400300" imgH="1117600" progId="Equation.DSMT4">
                  <p:embed/>
                </p:oleObj>
              </mc:Choice>
              <mc:Fallback>
                <p:oleObj name="Equation" r:id="rId6" imgW="2400300" imgH="1117600" progId="Equation.DSMT4">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5419" y="1334952"/>
                        <a:ext cx="2360612"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948329521"/>
              </p:ext>
            </p:extLst>
          </p:nvPr>
        </p:nvGraphicFramePr>
        <p:xfrm>
          <a:off x="2577239" y="1278755"/>
          <a:ext cx="1068387" cy="1111250"/>
        </p:xfrm>
        <a:graphic>
          <a:graphicData uri="http://schemas.openxmlformats.org/presentationml/2006/ole">
            <mc:AlternateContent xmlns:mc="http://schemas.openxmlformats.org/markup-compatibility/2006">
              <mc:Choice xmlns:v="urn:schemas-microsoft-com:vml" Requires="v">
                <p:oleObj spid="_x0000_s419861" name="Equation" r:id="rId8" imgW="990360" imgH="1117440" progId="Equation.DSMT4">
                  <p:embed/>
                </p:oleObj>
              </mc:Choice>
              <mc:Fallback>
                <p:oleObj name="Equation" r:id="rId8" imgW="990360" imgH="1117440" progId="Equation.DSMT4">
                  <p:embed/>
                  <p:pic>
                    <p:nvPicPr>
                      <p:cNvPr id="0" name="Object 10"/>
                      <p:cNvPicPr>
                        <a:picLocks noChangeAspect="1" noChangeArrowheads="1"/>
                      </p:cNvPicPr>
                      <p:nvPr/>
                    </p:nvPicPr>
                    <p:blipFill>
                      <a:blip r:embed="rId9"/>
                      <a:srcRect/>
                      <a:stretch>
                        <a:fillRect/>
                      </a:stretch>
                    </p:blipFill>
                    <p:spPr bwMode="auto">
                      <a:xfrm>
                        <a:off x="2577239" y="1278755"/>
                        <a:ext cx="1068387"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823772034"/>
              </p:ext>
            </p:extLst>
          </p:nvPr>
        </p:nvGraphicFramePr>
        <p:xfrm>
          <a:off x="4871947" y="2561908"/>
          <a:ext cx="1960562" cy="1009650"/>
        </p:xfrm>
        <a:graphic>
          <a:graphicData uri="http://schemas.openxmlformats.org/presentationml/2006/ole">
            <mc:AlternateContent xmlns:mc="http://schemas.openxmlformats.org/markup-compatibility/2006">
              <mc:Choice xmlns:v="urn:schemas-microsoft-com:vml" Requires="v">
                <p:oleObj spid="_x0000_s419862" name="Equation" r:id="rId10" imgW="1993680" imgH="1117440" progId="Equation.DSMT4">
                  <p:embed/>
                </p:oleObj>
              </mc:Choice>
              <mc:Fallback>
                <p:oleObj name="Equation" r:id="rId10" imgW="1993680" imgH="1117440" progId="Equation.DSMT4">
                  <p:embed/>
                  <p:pic>
                    <p:nvPicPr>
                      <p:cNvPr id="0" name="Object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71947" y="2561908"/>
                        <a:ext cx="1960562"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43629846"/>
              </p:ext>
            </p:extLst>
          </p:nvPr>
        </p:nvGraphicFramePr>
        <p:xfrm>
          <a:off x="1602468" y="2492330"/>
          <a:ext cx="1327150" cy="1111250"/>
        </p:xfrm>
        <a:graphic>
          <a:graphicData uri="http://schemas.openxmlformats.org/presentationml/2006/ole">
            <mc:AlternateContent xmlns:mc="http://schemas.openxmlformats.org/markup-compatibility/2006">
              <mc:Choice xmlns:v="urn:schemas-microsoft-com:vml" Requires="v">
                <p:oleObj spid="_x0000_s419863" name="Equation" r:id="rId12" imgW="1231560" imgH="1117440" progId="Equation.DSMT4">
                  <p:embed/>
                </p:oleObj>
              </mc:Choice>
              <mc:Fallback>
                <p:oleObj name="Equation" r:id="rId12" imgW="1231560" imgH="1117440" progId="Equation.DSMT4">
                  <p:embed/>
                  <p:pic>
                    <p:nvPicPr>
                      <p:cNvPr id="0" name=""/>
                      <p:cNvPicPr>
                        <a:picLocks noChangeAspect="1" noChangeArrowheads="1"/>
                      </p:cNvPicPr>
                      <p:nvPr/>
                    </p:nvPicPr>
                    <p:blipFill>
                      <a:blip r:embed="rId13"/>
                      <a:srcRect/>
                      <a:stretch>
                        <a:fillRect/>
                      </a:stretch>
                    </p:blipFill>
                    <p:spPr bwMode="auto">
                      <a:xfrm>
                        <a:off x="1602468" y="2492330"/>
                        <a:ext cx="132715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44356047"/>
              </p:ext>
            </p:extLst>
          </p:nvPr>
        </p:nvGraphicFramePr>
        <p:xfrm>
          <a:off x="1734413" y="3730035"/>
          <a:ext cx="1876425" cy="1111250"/>
        </p:xfrm>
        <a:graphic>
          <a:graphicData uri="http://schemas.openxmlformats.org/presentationml/2006/ole">
            <mc:AlternateContent xmlns:mc="http://schemas.openxmlformats.org/markup-compatibility/2006">
              <mc:Choice xmlns:v="urn:schemas-microsoft-com:vml" Requires="v">
                <p:oleObj spid="_x0000_s419864" name="Equation" r:id="rId14" imgW="1739880" imgH="1117440" progId="Equation.DSMT4">
                  <p:embed/>
                </p:oleObj>
              </mc:Choice>
              <mc:Fallback>
                <p:oleObj name="Equation" r:id="rId14" imgW="1739880" imgH="1117440" progId="Equation.DSMT4">
                  <p:embed/>
                  <p:pic>
                    <p:nvPicPr>
                      <p:cNvPr id="0" name=""/>
                      <p:cNvPicPr>
                        <a:picLocks noChangeAspect="1" noChangeArrowheads="1"/>
                      </p:cNvPicPr>
                      <p:nvPr/>
                    </p:nvPicPr>
                    <p:blipFill>
                      <a:blip r:embed="rId15"/>
                      <a:srcRect/>
                      <a:stretch>
                        <a:fillRect/>
                      </a:stretch>
                    </p:blipFill>
                    <p:spPr bwMode="auto">
                      <a:xfrm>
                        <a:off x="1734413" y="3730035"/>
                        <a:ext cx="1876425"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275315447"/>
              </p:ext>
            </p:extLst>
          </p:nvPr>
        </p:nvGraphicFramePr>
        <p:xfrm>
          <a:off x="6100036" y="3751581"/>
          <a:ext cx="2360612" cy="1009650"/>
        </p:xfrm>
        <a:graphic>
          <a:graphicData uri="http://schemas.openxmlformats.org/presentationml/2006/ole">
            <mc:AlternateContent xmlns:mc="http://schemas.openxmlformats.org/markup-compatibility/2006">
              <mc:Choice xmlns:v="urn:schemas-microsoft-com:vml" Requires="v">
                <p:oleObj spid="_x0000_s419865" name="Equation" r:id="rId16" imgW="2400300" imgH="1117600" progId="Equation.DSMT4">
                  <p:embed/>
                </p:oleObj>
              </mc:Choice>
              <mc:Fallback>
                <p:oleObj name="Equation" r:id="rId16" imgW="2400300" imgH="1117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0036" y="3751581"/>
                        <a:ext cx="2360612"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3" name="Audio 2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158366717"/>
      </p:ext>
    </p:extLst>
  </p:cSld>
  <p:clrMapOvr>
    <a:masterClrMapping/>
  </p:clrMapOvr>
  <mc:AlternateContent xmlns:mc="http://schemas.openxmlformats.org/markup-compatibility/2006">
    <mc:Choice xmlns:p14="http://schemas.microsoft.com/office/powerpoint/2010/main" Requires="p14">
      <p:transition spd="slow" p14:dur="2000" advTm="66442"/>
    </mc:Choice>
    <mc:Fallback>
      <p:transition spd="slow" advTm="66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Review the definition of a homogenous system of linear equations</a:t>
            </a:r>
            <a:endParaRPr lang="en-US" dirty="0" smtClean="0"/>
          </a:p>
          <a:p>
            <a:pPr lvl="1"/>
            <a:r>
              <a:rPr lang="en-US" dirty="0" smtClean="0"/>
              <a:t>Compare solutions to non-homogenous and corresponding homogenous systems of linear equations</a:t>
            </a:r>
          </a:p>
          <a:p>
            <a:pPr lvl="1"/>
            <a:r>
              <a:rPr lang="en-US" dirty="0" smtClean="0"/>
              <a:t>See that the zero vector is always a solution to a homogenous system of linear equations</a:t>
            </a:r>
            <a:endParaRPr lang="en-US" dirty="0"/>
          </a:p>
          <a:p>
            <a:pPr lvl="1"/>
            <a:r>
              <a:rPr lang="en-US" dirty="0" smtClean="0">
                <a:latin typeface="Times New Roman" panose="02020603050405020304" pitchFamily="18" charset="0"/>
              </a:rPr>
              <a:t>Look at a number of results concerning all solutions to a homogenous system of linear equations</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40254"/>
    </mc:Choice>
    <mc:Fallback>
      <p:transition spd="slow" advTm="40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Theorems</a:t>
            </a:r>
            <a:endParaRPr lang="en-CA" dirty="0"/>
          </a:p>
        </p:txBody>
      </p:sp>
      <p:sp>
        <p:nvSpPr>
          <p:cNvPr id="3" name="Content Placeholder 2"/>
          <p:cNvSpPr>
            <a:spLocks noGrp="1"/>
          </p:cNvSpPr>
          <p:nvPr>
            <p:ph idx="1"/>
          </p:nvPr>
        </p:nvSpPr>
        <p:spPr>
          <a:xfrm>
            <a:off x="457200" y="1600200"/>
            <a:ext cx="8686800" cy="4525963"/>
          </a:xfrm>
        </p:spPr>
        <p:txBody>
          <a:bodyPr/>
          <a:lstStyle/>
          <a:p>
            <a:pPr marL="57150" indent="0">
              <a:buNone/>
            </a:pPr>
            <a:r>
              <a:rPr lang="en-US" dirty="0" smtClean="0"/>
              <a:t>Theorem</a:t>
            </a:r>
            <a:endParaRPr lang="en-US" dirty="0" smtClean="0"/>
          </a:p>
          <a:p>
            <a:pPr marL="57150" indent="0">
              <a:buNone/>
            </a:pPr>
            <a:r>
              <a:rPr lang="en-US" dirty="0"/>
              <a:t>	</a:t>
            </a:r>
            <a:r>
              <a:rPr lang="en-US" dirty="0" smtClean="0"/>
              <a:t>A system of linear equations has a unique solution only</a:t>
            </a:r>
            <a:br>
              <a:rPr lang="en-US" dirty="0" smtClean="0"/>
            </a:br>
            <a:r>
              <a:rPr lang="en-US" dirty="0" smtClean="0"/>
              <a:t>	if the corresponding homogeneous system</a:t>
            </a:r>
            <a:br>
              <a:rPr lang="en-US" dirty="0" smtClean="0"/>
            </a:br>
            <a:r>
              <a:rPr lang="en-US" dirty="0" smtClean="0"/>
              <a:t>		has only the trivial </a:t>
            </a:r>
            <a:r>
              <a:rPr lang="en-US" dirty="0" smtClean="0"/>
              <a:t>solution</a:t>
            </a:r>
          </a:p>
          <a:p>
            <a:pPr marL="57150" indent="0">
              <a:buNone/>
            </a:pPr>
            <a:endParaRPr lang="en-US" dirty="0" smtClean="0"/>
          </a:p>
          <a:p>
            <a:pPr marL="57150" indent="0">
              <a:buNone/>
            </a:pPr>
            <a:r>
              <a:rPr lang="en-US" dirty="0" smtClean="0"/>
              <a:t>Proof:	Suppose a system of linear equations had two solutions:</a:t>
            </a:r>
          </a:p>
          <a:p>
            <a:pPr marL="57150" indent="0">
              <a:buNone/>
            </a:pPr>
            <a:endParaRPr lang="en-US" dirty="0"/>
          </a:p>
          <a:p>
            <a:pPr marL="57150" indent="0">
              <a:buNone/>
            </a:pPr>
            <a:r>
              <a:rPr lang="en-US" dirty="0" smtClean="0"/>
              <a:t>	Consider</a:t>
            </a:r>
            <a:endParaRPr lang="en-US" dirty="0"/>
          </a:p>
          <a:p>
            <a:pPr marL="57150" indent="0">
              <a:buNone/>
            </a:pPr>
            <a:r>
              <a:rPr lang="en-US" dirty="0" smtClean="0"/>
              <a:t>	But,</a:t>
            </a:r>
          </a:p>
          <a:p>
            <a:pPr marL="57150" indent="0">
              <a:buNone/>
            </a:pPr>
            <a:endParaRPr lang="en-US" dirty="0"/>
          </a:p>
          <a:p>
            <a:pPr marL="57150" indent="0">
              <a:buNone/>
            </a:pPr>
            <a:endParaRPr lang="en-US" dirty="0" smtClean="0"/>
          </a:p>
          <a:p>
            <a:pPr marL="57150" indent="0">
              <a:buNone/>
            </a:pPr>
            <a:r>
              <a:rPr lang="en-US" dirty="0" smtClean="0"/>
              <a:t>	Thus,                        and so  </a:t>
            </a:r>
            <a:endParaRPr lang="en-US" dirty="0" smtClean="0"/>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20</a:t>
            </a:fld>
            <a:endParaRPr lang="en-CA"/>
          </a:p>
        </p:txBody>
      </p:sp>
      <p:graphicFrame>
        <p:nvGraphicFramePr>
          <p:cNvPr id="11" name="Object 10"/>
          <p:cNvGraphicFramePr>
            <a:graphicFrameLocks noChangeAspect="1"/>
          </p:cNvGraphicFramePr>
          <p:nvPr>
            <p:extLst>
              <p:ext uri="{D42A27DB-BD31-4B8C-83A1-F6EECF244321}">
                <p14:modId xmlns:p14="http://schemas.microsoft.com/office/powerpoint/2010/main" val="890957724"/>
              </p:ext>
            </p:extLst>
          </p:nvPr>
        </p:nvGraphicFramePr>
        <p:xfrm>
          <a:off x="2194832" y="3903696"/>
          <a:ext cx="2432050" cy="361950"/>
        </p:xfrm>
        <a:graphic>
          <a:graphicData uri="http://schemas.openxmlformats.org/presentationml/2006/ole">
            <mc:AlternateContent xmlns:mc="http://schemas.openxmlformats.org/markup-compatibility/2006">
              <mc:Choice xmlns:v="urn:schemas-microsoft-com:vml" Requires="v">
                <p:oleObj spid="_x0000_s417838" name="Equation" r:id="rId6" imgW="2044440" imgH="330120" progId="Equation.DSMT4">
                  <p:embed/>
                </p:oleObj>
              </mc:Choice>
              <mc:Fallback>
                <p:oleObj name="Equation" r:id="rId6" imgW="2044440" imgH="330120" progId="Equation.DSMT4">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4832" y="3903696"/>
                        <a:ext cx="24320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795198530"/>
              </p:ext>
            </p:extLst>
          </p:nvPr>
        </p:nvGraphicFramePr>
        <p:xfrm>
          <a:off x="5151391" y="3890632"/>
          <a:ext cx="2432050" cy="361950"/>
        </p:xfrm>
        <a:graphic>
          <a:graphicData uri="http://schemas.openxmlformats.org/presentationml/2006/ole">
            <mc:AlternateContent xmlns:mc="http://schemas.openxmlformats.org/markup-compatibility/2006">
              <mc:Choice xmlns:v="urn:schemas-microsoft-com:vml" Requires="v">
                <p:oleObj spid="_x0000_s417839" name="Equation" r:id="rId8" imgW="2044440" imgH="330120" progId="Equation.DSMT4">
                  <p:embed/>
                </p:oleObj>
              </mc:Choice>
              <mc:Fallback>
                <p:oleObj name="Equation" r:id="rId8" imgW="2044440" imgH="330120" progId="Equation.DSMT4">
                  <p:embed/>
                  <p:pic>
                    <p:nvPicPr>
                      <p:cNvPr id="0" name=""/>
                      <p:cNvPicPr>
                        <a:picLocks noChangeAspect="1" noChangeArrowheads="1"/>
                      </p:cNvPicPr>
                      <p:nvPr/>
                    </p:nvPicPr>
                    <p:blipFill>
                      <a:blip r:embed="rId9"/>
                      <a:srcRect/>
                      <a:stretch>
                        <a:fillRect/>
                      </a:stretch>
                    </p:blipFill>
                    <p:spPr bwMode="auto">
                      <a:xfrm>
                        <a:off x="5151391" y="3890632"/>
                        <a:ext cx="24320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3482046"/>
              </p:ext>
            </p:extLst>
          </p:nvPr>
        </p:nvGraphicFramePr>
        <p:xfrm>
          <a:off x="2574872" y="5144610"/>
          <a:ext cx="4832350" cy="417513"/>
        </p:xfrm>
        <a:graphic>
          <a:graphicData uri="http://schemas.openxmlformats.org/presentationml/2006/ole">
            <mc:AlternateContent xmlns:mc="http://schemas.openxmlformats.org/markup-compatibility/2006">
              <mc:Choice xmlns:v="urn:schemas-microsoft-com:vml" Requires="v">
                <p:oleObj spid="_x0000_s417840" name="Equation" r:id="rId10" imgW="4063680" imgH="380880" progId="Equation.DSMT4">
                  <p:embed/>
                </p:oleObj>
              </mc:Choice>
              <mc:Fallback>
                <p:oleObj name="Equation" r:id="rId10" imgW="4063680" imgH="380880" progId="Equation.DSMT4">
                  <p:embed/>
                  <p:pic>
                    <p:nvPicPr>
                      <p:cNvPr id="0" name=""/>
                      <p:cNvPicPr>
                        <a:picLocks noChangeAspect="1" noChangeArrowheads="1"/>
                      </p:cNvPicPr>
                      <p:nvPr/>
                    </p:nvPicPr>
                    <p:blipFill>
                      <a:blip r:embed="rId11"/>
                      <a:srcRect/>
                      <a:stretch>
                        <a:fillRect/>
                      </a:stretch>
                    </p:blipFill>
                    <p:spPr bwMode="auto">
                      <a:xfrm>
                        <a:off x="2574872" y="5144610"/>
                        <a:ext cx="48323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345958147"/>
              </p:ext>
            </p:extLst>
          </p:nvPr>
        </p:nvGraphicFramePr>
        <p:xfrm>
          <a:off x="2591698" y="5515541"/>
          <a:ext cx="1479550" cy="361950"/>
        </p:xfrm>
        <a:graphic>
          <a:graphicData uri="http://schemas.openxmlformats.org/presentationml/2006/ole">
            <mc:AlternateContent xmlns:mc="http://schemas.openxmlformats.org/markup-compatibility/2006">
              <mc:Choice xmlns:v="urn:schemas-microsoft-com:vml" Requires="v">
                <p:oleObj spid="_x0000_s417841" name="Equation" r:id="rId12" imgW="1244520" imgH="330120" progId="Equation.DSMT4">
                  <p:embed/>
                </p:oleObj>
              </mc:Choice>
              <mc:Fallback>
                <p:oleObj name="Equation" r:id="rId12" imgW="1244520" imgH="330120" progId="Equation.DSMT4">
                  <p:embed/>
                  <p:pic>
                    <p:nvPicPr>
                      <p:cNvPr id="0" name=""/>
                      <p:cNvPicPr>
                        <a:picLocks noChangeAspect="1" noChangeArrowheads="1"/>
                      </p:cNvPicPr>
                      <p:nvPr/>
                    </p:nvPicPr>
                    <p:blipFill>
                      <a:blip r:embed="rId13"/>
                      <a:srcRect/>
                      <a:stretch>
                        <a:fillRect/>
                      </a:stretch>
                    </p:blipFill>
                    <p:spPr bwMode="auto">
                      <a:xfrm>
                        <a:off x="2591698" y="5515541"/>
                        <a:ext cx="14795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39733752"/>
              </p:ext>
            </p:extLst>
          </p:nvPr>
        </p:nvGraphicFramePr>
        <p:xfrm>
          <a:off x="2023147" y="4721501"/>
          <a:ext cx="3609975" cy="417513"/>
        </p:xfrm>
        <a:graphic>
          <a:graphicData uri="http://schemas.openxmlformats.org/presentationml/2006/ole">
            <mc:AlternateContent xmlns:mc="http://schemas.openxmlformats.org/markup-compatibility/2006">
              <mc:Choice xmlns:v="urn:schemas-microsoft-com:vml" Requires="v">
                <p:oleObj spid="_x0000_s417842" name="Equation" r:id="rId14" imgW="3035160" imgH="380880" progId="Equation.DSMT4">
                  <p:embed/>
                </p:oleObj>
              </mc:Choice>
              <mc:Fallback>
                <p:oleObj name="Equation" r:id="rId14" imgW="3035160" imgH="380880" progId="Equation.DSMT4">
                  <p:embed/>
                  <p:pic>
                    <p:nvPicPr>
                      <p:cNvPr id="0" name=""/>
                      <p:cNvPicPr>
                        <a:picLocks noChangeAspect="1" noChangeArrowheads="1"/>
                      </p:cNvPicPr>
                      <p:nvPr/>
                    </p:nvPicPr>
                    <p:blipFill>
                      <a:blip r:embed="rId15"/>
                      <a:srcRect/>
                      <a:stretch>
                        <a:fillRect/>
                      </a:stretch>
                    </p:blipFill>
                    <p:spPr bwMode="auto">
                      <a:xfrm>
                        <a:off x="2023147" y="4721501"/>
                        <a:ext cx="360997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Rectangle 16"/>
          <p:cNvSpPr/>
          <p:nvPr/>
        </p:nvSpPr>
        <p:spPr>
          <a:xfrm>
            <a:off x="5194798" y="5909240"/>
            <a:ext cx="409086" cy="369332"/>
          </a:xfrm>
          <a:prstGeom prst="rect">
            <a:avLst/>
          </a:prstGeom>
        </p:spPr>
        <p:txBody>
          <a:bodyPr wrap="none">
            <a:spAutoFit/>
          </a:bodyPr>
          <a:lstStyle/>
          <a:p>
            <a:r>
              <a:rPr lang="en-CA" dirty="0">
                <a:solidFill>
                  <a:schemeClr val="bg1"/>
                </a:solidFill>
              </a:rPr>
              <a:t>▮</a:t>
            </a:r>
            <a:endParaRPr lang="en-US" dirty="0">
              <a:solidFill>
                <a:schemeClr val="bg1"/>
              </a:solidFill>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2391760307"/>
              </p:ext>
            </p:extLst>
          </p:nvPr>
        </p:nvGraphicFramePr>
        <p:xfrm>
          <a:off x="2629353" y="4373473"/>
          <a:ext cx="715963" cy="350837"/>
        </p:xfrm>
        <a:graphic>
          <a:graphicData uri="http://schemas.openxmlformats.org/presentationml/2006/ole">
            <mc:AlternateContent xmlns:mc="http://schemas.openxmlformats.org/markup-compatibility/2006">
              <mc:Choice xmlns:v="urn:schemas-microsoft-com:vml" Requires="v">
                <p:oleObj spid="_x0000_s417843" name="Equation" r:id="rId16" imgW="545760" imgH="291960" progId="Equation.DSMT4">
                  <p:embed/>
                </p:oleObj>
              </mc:Choice>
              <mc:Fallback>
                <p:oleObj name="Equation" r:id="rId16" imgW="545760" imgH="291960" progId="Equation.DSMT4">
                  <p:embed/>
                  <p:pic>
                    <p:nvPicPr>
                      <p:cNvPr id="0" name=""/>
                      <p:cNvPicPr>
                        <a:picLocks noChangeAspect="1" noChangeArrowheads="1"/>
                      </p:cNvPicPr>
                      <p:nvPr/>
                    </p:nvPicPr>
                    <p:blipFill>
                      <a:blip r:embed="rId17"/>
                      <a:srcRect/>
                      <a:stretch>
                        <a:fillRect/>
                      </a:stretch>
                    </p:blipFill>
                    <p:spPr bwMode="auto">
                      <a:xfrm>
                        <a:off x="2629353" y="4373473"/>
                        <a:ext cx="7159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930422055"/>
              </p:ext>
            </p:extLst>
          </p:nvPr>
        </p:nvGraphicFramePr>
        <p:xfrm>
          <a:off x="2198020" y="5940425"/>
          <a:ext cx="1312863" cy="398463"/>
        </p:xfrm>
        <a:graphic>
          <a:graphicData uri="http://schemas.openxmlformats.org/presentationml/2006/ole">
            <mc:AlternateContent xmlns:mc="http://schemas.openxmlformats.org/markup-compatibility/2006">
              <mc:Choice xmlns:v="urn:schemas-microsoft-com:vml" Requires="v">
                <p:oleObj spid="_x0000_s417844" name="Equation" r:id="rId18" imgW="1002960" imgH="330120" progId="Equation.DSMT4">
                  <p:embed/>
                </p:oleObj>
              </mc:Choice>
              <mc:Fallback>
                <p:oleObj name="Equation" r:id="rId18" imgW="1002960" imgH="330120" progId="Equation.DSMT4">
                  <p:embed/>
                  <p:pic>
                    <p:nvPicPr>
                      <p:cNvPr id="0" name=""/>
                      <p:cNvPicPr>
                        <a:picLocks noChangeAspect="1" noChangeArrowheads="1"/>
                      </p:cNvPicPr>
                      <p:nvPr/>
                    </p:nvPicPr>
                    <p:blipFill>
                      <a:blip r:embed="rId19"/>
                      <a:srcRect/>
                      <a:stretch>
                        <a:fillRect/>
                      </a:stretch>
                    </p:blipFill>
                    <p:spPr bwMode="auto">
                      <a:xfrm>
                        <a:off x="2198020" y="5940425"/>
                        <a:ext cx="13128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301586545"/>
              </p:ext>
            </p:extLst>
          </p:nvPr>
        </p:nvGraphicFramePr>
        <p:xfrm>
          <a:off x="4462463" y="5967141"/>
          <a:ext cx="747712" cy="352425"/>
        </p:xfrm>
        <a:graphic>
          <a:graphicData uri="http://schemas.openxmlformats.org/presentationml/2006/ole">
            <mc:AlternateContent xmlns:mc="http://schemas.openxmlformats.org/markup-compatibility/2006">
              <mc:Choice xmlns:v="urn:schemas-microsoft-com:vml" Requires="v">
                <p:oleObj spid="_x0000_s417845" name="Equation" r:id="rId20" imgW="571320" imgH="291960" progId="Equation.DSMT4">
                  <p:embed/>
                </p:oleObj>
              </mc:Choice>
              <mc:Fallback>
                <p:oleObj name="Equation" r:id="rId20" imgW="571320" imgH="291960" progId="Equation.DSMT4">
                  <p:embed/>
                  <p:pic>
                    <p:nvPicPr>
                      <p:cNvPr id="0" name=""/>
                      <p:cNvPicPr>
                        <a:picLocks noChangeAspect="1" noChangeArrowheads="1"/>
                      </p:cNvPicPr>
                      <p:nvPr/>
                    </p:nvPicPr>
                    <p:blipFill>
                      <a:blip r:embed="rId21"/>
                      <a:srcRect/>
                      <a:stretch>
                        <a:fillRect/>
                      </a:stretch>
                    </p:blipFill>
                    <p:spPr bwMode="auto">
                      <a:xfrm>
                        <a:off x="4462463" y="5967141"/>
                        <a:ext cx="74771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 name="Audio 2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33379724"/>
      </p:ext>
    </p:extLst>
  </p:cSld>
  <p:clrMapOvr>
    <a:masterClrMapping/>
  </p:clrMapOvr>
  <mc:AlternateContent xmlns:mc="http://schemas.openxmlformats.org/markup-compatibility/2006">
    <mc:Choice xmlns:p14="http://schemas.microsoft.com/office/powerpoint/2010/main" Requires="p14">
      <p:transition spd="slow" p14:dur="2000" advTm="185193"/>
    </mc:Choice>
    <mc:Fallback>
      <p:transition spd="slow" advTm="185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26"/>
                </p:tgtEl>
              </p:cMediaNode>
            </p:audio>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Theorems</a:t>
            </a:r>
            <a:endParaRPr lang="en-CA" dirty="0"/>
          </a:p>
        </p:txBody>
      </p:sp>
      <p:sp>
        <p:nvSpPr>
          <p:cNvPr id="3" name="Content Placeholder 2"/>
          <p:cNvSpPr>
            <a:spLocks noGrp="1"/>
          </p:cNvSpPr>
          <p:nvPr>
            <p:ph idx="1"/>
          </p:nvPr>
        </p:nvSpPr>
        <p:spPr>
          <a:xfrm>
            <a:off x="457200" y="1600200"/>
            <a:ext cx="8385464" cy="4525963"/>
          </a:xfrm>
        </p:spPr>
        <p:txBody>
          <a:bodyPr/>
          <a:lstStyle/>
          <a:p>
            <a:pPr marL="0" indent="0">
              <a:buNone/>
            </a:pPr>
            <a:r>
              <a:rPr lang="en-US" dirty="0" smtClean="0"/>
              <a:t>Theorem</a:t>
            </a:r>
            <a:endParaRPr lang="en-US" dirty="0" smtClean="0"/>
          </a:p>
          <a:p>
            <a:pPr marL="0" indent="0">
              <a:buNone/>
            </a:pPr>
            <a:r>
              <a:rPr lang="en-US" dirty="0"/>
              <a:t>	</a:t>
            </a:r>
            <a:r>
              <a:rPr lang="en-US" dirty="0" smtClean="0"/>
              <a:t>The collection of all solutions </a:t>
            </a:r>
            <a:r>
              <a:rPr lang="en-US" dirty="0" smtClean="0"/>
              <a:t>to a </a:t>
            </a:r>
            <a:r>
              <a:rPr lang="en-US" dirty="0"/>
              <a:t>homogeneous system </a:t>
            </a:r>
            <a:r>
              <a:rPr lang="en-US" dirty="0" smtClean="0"/>
              <a:t>of </a:t>
            </a:r>
            <a:r>
              <a:rPr lang="en-US" dirty="0" smtClean="0"/>
              <a:t>	linear equations</a:t>
            </a:r>
            <a:r>
              <a:rPr lang="en-US" dirty="0"/>
              <a:t> </a:t>
            </a:r>
            <a:r>
              <a:rPr lang="en-US" dirty="0" smtClean="0"/>
              <a:t>always forms </a:t>
            </a:r>
            <a:r>
              <a:rPr lang="en-US" dirty="0" smtClean="0"/>
              <a:t>a subspace of </a:t>
            </a:r>
            <a:r>
              <a:rPr lang="en-US" b="1" dirty="0" smtClean="0"/>
              <a:t>F</a:t>
            </a:r>
            <a:r>
              <a:rPr lang="en-US" i="1" baseline="30000" dirty="0" smtClean="0"/>
              <a:t>n</a:t>
            </a:r>
            <a:r>
              <a:rPr lang="en-US" dirty="0" smtClean="0"/>
              <a:t>.</a:t>
            </a:r>
            <a:endParaRPr lang="en-US" dirty="0" smtClean="0"/>
          </a:p>
          <a:p>
            <a:pPr marL="0" indent="0">
              <a:buNone/>
            </a:pPr>
            <a:endParaRPr lang="en-US" dirty="0" smtClean="0"/>
          </a:p>
          <a:p>
            <a:pPr marL="0" indent="0">
              <a:buNone/>
            </a:pPr>
            <a:r>
              <a:rPr lang="en-US" dirty="0" smtClean="0"/>
              <a:t>Proof:	If                                             and</a:t>
            </a:r>
          </a:p>
          <a:p>
            <a:pPr marL="0" indent="0">
              <a:buNone/>
            </a:pPr>
            <a:r>
              <a:rPr lang="en-US" dirty="0"/>
              <a:t>	</a:t>
            </a:r>
            <a:r>
              <a:rPr lang="en-US" dirty="0" smtClean="0"/>
              <a:t>Thus,</a:t>
            </a:r>
            <a:r>
              <a:rPr lang="en-US" dirty="0" smtClean="0"/>
              <a:t>  </a:t>
            </a:r>
          </a:p>
          <a:p>
            <a:pPr marL="0" indent="0">
              <a:buNone/>
            </a:pPr>
            <a:endParaRPr lang="en-US" dirty="0"/>
          </a:p>
          <a:p>
            <a:pPr marL="0" indent="0">
              <a:buNone/>
            </a:pPr>
            <a:endParaRPr lang="en-US" dirty="0" smtClean="0"/>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21</a:t>
            </a:fld>
            <a:endParaRPr lang="en-CA"/>
          </a:p>
        </p:txBody>
      </p:sp>
      <p:graphicFrame>
        <p:nvGraphicFramePr>
          <p:cNvPr id="9" name="Object 8"/>
          <p:cNvGraphicFramePr>
            <a:graphicFrameLocks noChangeAspect="1"/>
          </p:cNvGraphicFramePr>
          <p:nvPr>
            <p:extLst>
              <p:ext uri="{D42A27DB-BD31-4B8C-83A1-F6EECF244321}">
                <p14:modId xmlns:p14="http://schemas.microsoft.com/office/powerpoint/2010/main" val="2747873886"/>
              </p:ext>
            </p:extLst>
          </p:nvPr>
        </p:nvGraphicFramePr>
        <p:xfrm>
          <a:off x="1756455" y="3220675"/>
          <a:ext cx="2552700" cy="361950"/>
        </p:xfrm>
        <a:graphic>
          <a:graphicData uri="http://schemas.openxmlformats.org/presentationml/2006/ole">
            <mc:AlternateContent xmlns:mc="http://schemas.openxmlformats.org/markup-compatibility/2006">
              <mc:Choice xmlns:v="urn:schemas-microsoft-com:vml" Requires="v">
                <p:oleObj spid="_x0000_s416813" name="Equation" r:id="rId6" imgW="2145960" imgH="330120" progId="Equation.DSMT4">
                  <p:embed/>
                </p:oleObj>
              </mc:Choice>
              <mc:Fallback>
                <p:oleObj name="Equation" r:id="rId6" imgW="2145960" imgH="33012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6455" y="3220675"/>
                        <a:ext cx="25527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303147462"/>
              </p:ext>
            </p:extLst>
          </p:nvPr>
        </p:nvGraphicFramePr>
        <p:xfrm>
          <a:off x="4964113" y="3198813"/>
          <a:ext cx="2536825" cy="361950"/>
        </p:xfrm>
        <a:graphic>
          <a:graphicData uri="http://schemas.openxmlformats.org/presentationml/2006/ole">
            <mc:AlternateContent xmlns:mc="http://schemas.openxmlformats.org/markup-compatibility/2006">
              <mc:Choice xmlns:v="urn:schemas-microsoft-com:vml" Requires="v">
                <p:oleObj spid="_x0000_s416814" name="Equation" r:id="rId8" imgW="2133360" imgH="330120" progId="Equation.DSMT4">
                  <p:embed/>
                </p:oleObj>
              </mc:Choice>
              <mc:Fallback>
                <p:oleObj name="Equation" r:id="rId8" imgW="2133360" imgH="330120" progId="Equation.DSMT4">
                  <p:embed/>
                  <p:pic>
                    <p:nvPicPr>
                      <p:cNvPr id="0" name=""/>
                      <p:cNvPicPr>
                        <a:picLocks noChangeAspect="1" noChangeArrowheads="1"/>
                      </p:cNvPicPr>
                      <p:nvPr/>
                    </p:nvPicPr>
                    <p:blipFill>
                      <a:blip r:embed="rId9"/>
                      <a:srcRect/>
                      <a:stretch>
                        <a:fillRect/>
                      </a:stretch>
                    </p:blipFill>
                    <p:spPr bwMode="auto">
                      <a:xfrm>
                        <a:off x="4964113" y="3198813"/>
                        <a:ext cx="25368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532915044"/>
              </p:ext>
            </p:extLst>
          </p:nvPr>
        </p:nvGraphicFramePr>
        <p:xfrm>
          <a:off x="2237148" y="3598046"/>
          <a:ext cx="2749550" cy="417512"/>
        </p:xfrm>
        <a:graphic>
          <a:graphicData uri="http://schemas.openxmlformats.org/presentationml/2006/ole">
            <mc:AlternateContent xmlns:mc="http://schemas.openxmlformats.org/markup-compatibility/2006">
              <mc:Choice xmlns:v="urn:schemas-microsoft-com:vml" Requires="v">
                <p:oleObj spid="_x0000_s416815" name="Equation" r:id="rId10" imgW="2311200" imgH="380880" progId="Equation.DSMT4">
                  <p:embed/>
                </p:oleObj>
              </mc:Choice>
              <mc:Fallback>
                <p:oleObj name="Equation" r:id="rId10" imgW="2311200" imgH="380880" progId="Equation.DSMT4">
                  <p:embed/>
                  <p:pic>
                    <p:nvPicPr>
                      <p:cNvPr id="0" name=""/>
                      <p:cNvPicPr>
                        <a:picLocks noChangeAspect="1" noChangeArrowheads="1"/>
                      </p:cNvPicPr>
                      <p:nvPr/>
                    </p:nvPicPr>
                    <p:blipFill>
                      <a:blip r:embed="rId11"/>
                      <a:srcRect/>
                      <a:stretch>
                        <a:fillRect/>
                      </a:stretch>
                    </p:blipFill>
                    <p:spPr bwMode="auto">
                      <a:xfrm>
                        <a:off x="2237148" y="3598046"/>
                        <a:ext cx="27495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557406899"/>
              </p:ext>
            </p:extLst>
          </p:nvPr>
        </p:nvGraphicFramePr>
        <p:xfrm>
          <a:off x="1659123" y="4060903"/>
          <a:ext cx="3625850" cy="417512"/>
        </p:xfrm>
        <a:graphic>
          <a:graphicData uri="http://schemas.openxmlformats.org/presentationml/2006/ole">
            <mc:AlternateContent xmlns:mc="http://schemas.openxmlformats.org/markup-compatibility/2006">
              <mc:Choice xmlns:v="urn:schemas-microsoft-com:vml" Requires="v">
                <p:oleObj spid="_x0000_s416816" name="Equation" r:id="rId12" imgW="3047760" imgH="380880" progId="Equation.DSMT4">
                  <p:embed/>
                </p:oleObj>
              </mc:Choice>
              <mc:Fallback>
                <p:oleObj name="Equation" r:id="rId12" imgW="3047760" imgH="380880" progId="Equation.DSMT4">
                  <p:embed/>
                  <p:pic>
                    <p:nvPicPr>
                      <p:cNvPr id="0" name=""/>
                      <p:cNvPicPr>
                        <a:picLocks noChangeAspect="1" noChangeArrowheads="1"/>
                      </p:cNvPicPr>
                      <p:nvPr/>
                    </p:nvPicPr>
                    <p:blipFill>
                      <a:blip r:embed="rId13"/>
                      <a:srcRect/>
                      <a:stretch>
                        <a:fillRect/>
                      </a:stretch>
                    </p:blipFill>
                    <p:spPr bwMode="auto">
                      <a:xfrm>
                        <a:off x="1659123" y="4060903"/>
                        <a:ext cx="36258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p:cNvSpPr/>
          <p:nvPr/>
        </p:nvSpPr>
        <p:spPr>
          <a:xfrm>
            <a:off x="4682403" y="4863223"/>
            <a:ext cx="409086" cy="369332"/>
          </a:xfrm>
          <a:prstGeom prst="rect">
            <a:avLst/>
          </a:prstGeom>
        </p:spPr>
        <p:txBody>
          <a:bodyPr wrap="none">
            <a:spAutoFit/>
          </a:bodyPr>
          <a:lstStyle/>
          <a:p>
            <a:r>
              <a:rPr lang="en-CA" dirty="0">
                <a:solidFill>
                  <a:schemeClr val="bg1"/>
                </a:solidFill>
              </a:rPr>
              <a:t>▮</a:t>
            </a:r>
            <a:endParaRPr lang="en-US" dirty="0">
              <a:solidFill>
                <a:schemeClr val="bg1"/>
              </a:solidFill>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2060248377"/>
              </p:ext>
            </p:extLst>
          </p:nvPr>
        </p:nvGraphicFramePr>
        <p:xfrm>
          <a:off x="4991463" y="3586026"/>
          <a:ext cx="2613025" cy="417513"/>
        </p:xfrm>
        <a:graphic>
          <a:graphicData uri="http://schemas.openxmlformats.org/presentationml/2006/ole">
            <mc:AlternateContent xmlns:mc="http://schemas.openxmlformats.org/markup-compatibility/2006">
              <mc:Choice xmlns:v="urn:schemas-microsoft-com:vml" Requires="v">
                <p:oleObj spid="_x0000_s416817" name="Equation" r:id="rId14" imgW="2197080" imgH="380880" progId="Equation.DSMT4">
                  <p:embed/>
                </p:oleObj>
              </mc:Choice>
              <mc:Fallback>
                <p:oleObj name="Equation" r:id="rId14" imgW="2197080" imgH="380880" progId="Equation.DSMT4">
                  <p:embed/>
                  <p:pic>
                    <p:nvPicPr>
                      <p:cNvPr id="0" name=""/>
                      <p:cNvPicPr>
                        <a:picLocks noChangeAspect="1" noChangeArrowheads="1"/>
                      </p:cNvPicPr>
                      <p:nvPr/>
                    </p:nvPicPr>
                    <p:blipFill>
                      <a:blip r:embed="rId15"/>
                      <a:srcRect/>
                      <a:stretch>
                        <a:fillRect/>
                      </a:stretch>
                    </p:blipFill>
                    <p:spPr bwMode="auto">
                      <a:xfrm>
                        <a:off x="4991463" y="3586026"/>
                        <a:ext cx="261302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089110405"/>
              </p:ext>
            </p:extLst>
          </p:nvPr>
        </p:nvGraphicFramePr>
        <p:xfrm>
          <a:off x="7647260" y="3629842"/>
          <a:ext cx="1358900" cy="361950"/>
        </p:xfrm>
        <a:graphic>
          <a:graphicData uri="http://schemas.openxmlformats.org/presentationml/2006/ole">
            <mc:AlternateContent xmlns:mc="http://schemas.openxmlformats.org/markup-compatibility/2006">
              <mc:Choice xmlns:v="urn:schemas-microsoft-com:vml" Requires="v">
                <p:oleObj spid="_x0000_s416818" name="Equation" r:id="rId16" imgW="1143000" imgH="330120" progId="Equation.DSMT4">
                  <p:embed/>
                </p:oleObj>
              </mc:Choice>
              <mc:Fallback>
                <p:oleObj name="Equation" r:id="rId16" imgW="1143000" imgH="330120" progId="Equation.DSMT4">
                  <p:embed/>
                  <p:pic>
                    <p:nvPicPr>
                      <p:cNvPr id="0" name=""/>
                      <p:cNvPicPr>
                        <a:picLocks noChangeAspect="1" noChangeArrowheads="1"/>
                      </p:cNvPicPr>
                      <p:nvPr/>
                    </p:nvPicPr>
                    <p:blipFill>
                      <a:blip r:embed="rId17"/>
                      <a:srcRect/>
                      <a:stretch>
                        <a:fillRect/>
                      </a:stretch>
                    </p:blipFill>
                    <p:spPr bwMode="auto">
                      <a:xfrm>
                        <a:off x="7647260" y="3629842"/>
                        <a:ext cx="13589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21125454"/>
              </p:ext>
            </p:extLst>
          </p:nvPr>
        </p:nvGraphicFramePr>
        <p:xfrm>
          <a:off x="2866809" y="4451627"/>
          <a:ext cx="4833938" cy="417513"/>
        </p:xfrm>
        <a:graphic>
          <a:graphicData uri="http://schemas.openxmlformats.org/presentationml/2006/ole">
            <mc:AlternateContent xmlns:mc="http://schemas.openxmlformats.org/markup-compatibility/2006">
              <mc:Choice xmlns:v="urn:schemas-microsoft-com:vml" Requires="v">
                <p:oleObj spid="_x0000_s416819" name="Equation" r:id="rId18" imgW="4063680" imgH="380880" progId="Equation.DSMT4">
                  <p:embed/>
                </p:oleObj>
              </mc:Choice>
              <mc:Fallback>
                <p:oleObj name="Equation" r:id="rId18" imgW="4063680" imgH="380880" progId="Equation.DSMT4">
                  <p:embed/>
                  <p:pic>
                    <p:nvPicPr>
                      <p:cNvPr id="0" name=""/>
                      <p:cNvPicPr>
                        <a:picLocks noChangeAspect="1" noChangeArrowheads="1"/>
                      </p:cNvPicPr>
                      <p:nvPr/>
                    </p:nvPicPr>
                    <p:blipFill>
                      <a:blip r:embed="rId19"/>
                      <a:srcRect/>
                      <a:stretch>
                        <a:fillRect/>
                      </a:stretch>
                    </p:blipFill>
                    <p:spPr bwMode="auto">
                      <a:xfrm>
                        <a:off x="2866809" y="4451627"/>
                        <a:ext cx="483393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697731643"/>
              </p:ext>
            </p:extLst>
          </p:nvPr>
        </p:nvGraphicFramePr>
        <p:xfrm>
          <a:off x="2865730" y="4916072"/>
          <a:ext cx="1782763" cy="361950"/>
        </p:xfrm>
        <a:graphic>
          <a:graphicData uri="http://schemas.openxmlformats.org/presentationml/2006/ole">
            <mc:AlternateContent xmlns:mc="http://schemas.openxmlformats.org/markup-compatibility/2006">
              <mc:Choice xmlns:v="urn:schemas-microsoft-com:vml" Requires="v">
                <p:oleObj spid="_x0000_s416820" name="Equation" r:id="rId20" imgW="1498320" imgH="330120" progId="Equation.DSMT4">
                  <p:embed/>
                </p:oleObj>
              </mc:Choice>
              <mc:Fallback>
                <p:oleObj name="Equation" r:id="rId20" imgW="1498320" imgH="330120" progId="Equation.DSMT4">
                  <p:embed/>
                  <p:pic>
                    <p:nvPicPr>
                      <p:cNvPr id="0" name=""/>
                      <p:cNvPicPr>
                        <a:picLocks noChangeAspect="1" noChangeArrowheads="1"/>
                      </p:cNvPicPr>
                      <p:nvPr/>
                    </p:nvPicPr>
                    <p:blipFill>
                      <a:blip r:embed="rId21"/>
                      <a:srcRect/>
                      <a:stretch>
                        <a:fillRect/>
                      </a:stretch>
                    </p:blipFill>
                    <p:spPr bwMode="auto">
                      <a:xfrm>
                        <a:off x="2865730" y="4916072"/>
                        <a:ext cx="17827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 name="Audio 1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34318163"/>
      </p:ext>
    </p:extLst>
  </p:cSld>
  <p:clrMapOvr>
    <a:masterClrMapping/>
  </p:clrMapOvr>
  <mc:AlternateContent xmlns:mc="http://schemas.openxmlformats.org/markup-compatibility/2006">
    <mc:Choice xmlns:p14="http://schemas.microsoft.com/office/powerpoint/2010/main" Requires="p14">
      <p:transition spd="slow" p14:dur="2000" advTm="203852"/>
    </mc:Choice>
    <mc:Fallback>
      <p:transition spd="slow" advTm="203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0"/>
                </p:tgtEl>
              </p:cMediaNode>
            </p:audio>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Theorems</a:t>
            </a:r>
            <a:endParaRPr lang="en-CA" dirty="0"/>
          </a:p>
        </p:txBody>
      </p:sp>
      <p:sp>
        <p:nvSpPr>
          <p:cNvPr id="3" name="Content Placeholder 2"/>
          <p:cNvSpPr>
            <a:spLocks noGrp="1"/>
          </p:cNvSpPr>
          <p:nvPr>
            <p:ph idx="1"/>
          </p:nvPr>
        </p:nvSpPr>
        <p:spPr>
          <a:xfrm>
            <a:off x="457200" y="1600200"/>
            <a:ext cx="8385464" cy="4525963"/>
          </a:xfrm>
        </p:spPr>
        <p:txBody>
          <a:bodyPr/>
          <a:lstStyle/>
          <a:p>
            <a:pPr marL="0" indent="0">
              <a:buNone/>
            </a:pPr>
            <a:r>
              <a:rPr lang="en-US" dirty="0" smtClean="0"/>
              <a:t>Theorem</a:t>
            </a:r>
            <a:endParaRPr lang="en-US" dirty="0"/>
          </a:p>
          <a:p>
            <a:pPr marL="0" indent="0">
              <a:buNone/>
            </a:pPr>
            <a:r>
              <a:rPr lang="en-US" dirty="0"/>
              <a:t>	</a:t>
            </a:r>
            <a:r>
              <a:rPr lang="en-US" dirty="0" smtClean="0"/>
              <a:t>The collection of all solutions </a:t>
            </a:r>
            <a:r>
              <a:rPr lang="en-US" dirty="0"/>
              <a:t>to </a:t>
            </a:r>
            <a:r>
              <a:rPr lang="en-US" dirty="0" smtClean="0"/>
              <a:t>a non-homogeneous </a:t>
            </a:r>
            <a:r>
              <a:rPr lang="en-US" dirty="0" smtClean="0"/>
              <a:t>system</a:t>
            </a:r>
            <a:br>
              <a:rPr lang="en-US" dirty="0" smtClean="0"/>
            </a:br>
            <a:r>
              <a:rPr lang="en-US" dirty="0" smtClean="0"/>
              <a:t>	of </a:t>
            </a:r>
            <a:r>
              <a:rPr lang="en-US" dirty="0" smtClean="0"/>
              <a:t>linear </a:t>
            </a:r>
            <a:r>
              <a:rPr lang="en-US" dirty="0" smtClean="0"/>
              <a:t>equations is never </a:t>
            </a:r>
            <a:r>
              <a:rPr lang="en-US" dirty="0"/>
              <a:t>a subspace of </a:t>
            </a:r>
            <a:r>
              <a:rPr lang="en-US" b="1" dirty="0" smtClean="0"/>
              <a:t>F</a:t>
            </a:r>
            <a:r>
              <a:rPr lang="en-US" i="1" baseline="30000" dirty="0" smtClean="0"/>
              <a:t>n</a:t>
            </a:r>
            <a:r>
              <a:rPr lang="en-US" dirty="0" smtClean="0"/>
              <a:t>.</a:t>
            </a:r>
          </a:p>
          <a:p>
            <a:pPr marL="0" indent="0">
              <a:buNone/>
            </a:pPr>
            <a:endParaRPr lang="en-US" dirty="0" smtClean="0"/>
          </a:p>
          <a:p>
            <a:pPr marL="0" indent="0">
              <a:buNone/>
            </a:pPr>
            <a:r>
              <a:rPr lang="en-US" dirty="0" smtClean="0"/>
              <a:t>Proof:	</a:t>
            </a:r>
            <a:r>
              <a:rPr lang="en-US" dirty="0" smtClean="0"/>
              <a:t>If the system is non-homogenous, then </a:t>
            </a:r>
            <a:r>
              <a:rPr lang="en-US" b="1" dirty="0" smtClean="0"/>
              <a:t>0</a:t>
            </a:r>
            <a:r>
              <a:rPr lang="en-US" i="1" baseline="-25000" dirty="0"/>
              <a:t>n</a:t>
            </a:r>
            <a:r>
              <a:rPr lang="en-US" dirty="0" smtClean="0"/>
              <a:t> is not a solution.</a:t>
            </a:r>
          </a:p>
          <a:p>
            <a:pPr marL="0" indent="0">
              <a:buNone/>
            </a:pPr>
            <a:r>
              <a:rPr lang="en-US" dirty="0"/>
              <a:t>	</a:t>
            </a:r>
            <a:r>
              <a:rPr lang="en-US" dirty="0" smtClean="0"/>
              <a:t>If </a:t>
            </a:r>
            <a:r>
              <a:rPr lang="en-US" b="1" dirty="0" smtClean="0"/>
              <a:t>0</a:t>
            </a:r>
            <a:r>
              <a:rPr lang="en-US" i="1" baseline="-25000" dirty="0" smtClean="0"/>
              <a:t>n</a:t>
            </a:r>
            <a:r>
              <a:rPr lang="en-US" dirty="0" smtClean="0"/>
              <a:t> is not in a collection of vectors, that collection of vectors</a:t>
            </a:r>
            <a:br>
              <a:rPr lang="en-US" dirty="0" smtClean="0"/>
            </a:br>
            <a:r>
              <a:rPr lang="en-US" dirty="0" smtClean="0"/>
              <a:t>	cannot be a subspace. </a:t>
            </a:r>
            <a:r>
              <a:rPr lang="en-CA" dirty="0"/>
              <a:t>▮</a:t>
            </a:r>
            <a:endParaRPr lang="en-US" dirty="0"/>
          </a:p>
          <a:p>
            <a:pPr marL="0" indent="0">
              <a:buNone/>
            </a:pPr>
            <a:endParaRPr lang="en-US" dirty="0" smtClean="0"/>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22</a:t>
            </a:fld>
            <a:endParaRPr lang="en-CA"/>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00541878"/>
      </p:ext>
    </p:extLst>
  </p:cSld>
  <p:clrMapOvr>
    <a:masterClrMapping/>
  </p:clrMapOvr>
  <mc:AlternateContent xmlns:mc="http://schemas.openxmlformats.org/markup-compatibility/2006">
    <mc:Choice xmlns:p14="http://schemas.microsoft.com/office/powerpoint/2010/main" Requires="p14">
      <p:transition spd="slow" p14:dur="2000" advTm="52830"/>
    </mc:Choice>
    <mc:Fallback>
      <p:transition spd="slow" advTm="52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a:t>
            </a:r>
            <a:endParaRPr lang="en-CA" dirty="0"/>
          </a:p>
        </p:txBody>
      </p:sp>
      <p:sp>
        <p:nvSpPr>
          <p:cNvPr id="3" name="Content Placeholder 2"/>
          <p:cNvSpPr>
            <a:spLocks noGrp="1"/>
          </p:cNvSpPr>
          <p:nvPr>
            <p:ph idx="1"/>
          </p:nvPr>
        </p:nvSpPr>
        <p:spPr>
          <a:xfrm>
            <a:off x="457200" y="1600200"/>
            <a:ext cx="8686800" cy="4525963"/>
          </a:xfrm>
        </p:spPr>
        <p:txBody>
          <a:bodyPr/>
          <a:lstStyle/>
          <a:p>
            <a:pPr marL="400050"/>
            <a:r>
              <a:rPr lang="en-US" dirty="0" smtClean="0"/>
              <a:t>Because the solution to a homogenous system of linear equations</a:t>
            </a:r>
            <a:br>
              <a:rPr lang="en-US" dirty="0" smtClean="0"/>
            </a:br>
            <a:r>
              <a:rPr lang="en-US" dirty="0" smtClean="0"/>
              <a:t>is always a subspace of </a:t>
            </a:r>
            <a:r>
              <a:rPr lang="en-US" dirty="0" err="1" smtClean="0"/>
              <a:t>F</a:t>
            </a:r>
            <a:r>
              <a:rPr lang="en-US" i="1" baseline="30000" dirty="0" err="1" smtClean="0"/>
              <a:t>n</a:t>
            </a:r>
            <a:r>
              <a:rPr lang="en-US" dirty="0" smtClean="0"/>
              <a:t>, we can always write the set of all solutions as the span of a set of vectors</a:t>
            </a:r>
          </a:p>
          <a:p>
            <a:pPr marL="400050"/>
            <a:r>
              <a:rPr lang="en-US" dirty="0" smtClean="0"/>
              <a:t>For example,</a:t>
            </a:r>
            <a:r>
              <a:rPr lang="en-US" dirty="0"/>
              <a:t/>
            </a:r>
            <a:br>
              <a:rPr lang="en-US" dirty="0"/>
            </a:br>
            <a:r>
              <a:rPr lang="en-US" dirty="0" smtClean="0"/>
              <a:t>	all solutions to </a:t>
            </a:r>
          </a:p>
          <a:p>
            <a:pPr marL="400050"/>
            <a:endParaRPr lang="en-US" dirty="0"/>
          </a:p>
          <a:p>
            <a:pPr marL="400050"/>
            <a:endParaRPr lang="en-US" dirty="0" smtClean="0"/>
          </a:p>
          <a:p>
            <a:pPr marL="400050"/>
            <a:endParaRPr lang="en-US" dirty="0"/>
          </a:p>
          <a:p>
            <a:pPr marL="800100" lvl="1"/>
            <a:r>
              <a:rPr lang="en-US" dirty="0" smtClean="0"/>
              <a:t>This equals</a:t>
            </a:r>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23</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957369745"/>
              </p:ext>
            </p:extLst>
          </p:nvPr>
        </p:nvGraphicFramePr>
        <p:xfrm>
          <a:off x="1256434" y="3511838"/>
          <a:ext cx="3721100" cy="1009650"/>
        </p:xfrm>
        <a:graphic>
          <a:graphicData uri="http://schemas.openxmlformats.org/presentationml/2006/ole">
            <mc:AlternateContent xmlns:mc="http://schemas.openxmlformats.org/markup-compatibility/2006">
              <mc:Choice xmlns:v="urn:schemas-microsoft-com:vml" Requires="v">
                <p:oleObj spid="_x0000_s413719" name="Equation" r:id="rId6" imgW="3784320" imgH="1117440" progId="Equation.DSMT4">
                  <p:embed/>
                </p:oleObj>
              </mc:Choice>
              <mc:Fallback>
                <p:oleObj name="Equation" r:id="rId6" imgW="3784320" imgH="1117440" progId="Equation.DSMT4">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6434" y="3511838"/>
                        <a:ext cx="372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941060923"/>
              </p:ext>
            </p:extLst>
          </p:nvPr>
        </p:nvGraphicFramePr>
        <p:xfrm>
          <a:off x="5288973" y="3245139"/>
          <a:ext cx="3225800" cy="1544638"/>
        </p:xfrm>
        <a:graphic>
          <a:graphicData uri="http://schemas.openxmlformats.org/presentationml/2006/ole">
            <mc:AlternateContent xmlns:mc="http://schemas.openxmlformats.org/markup-compatibility/2006">
              <mc:Choice xmlns:v="urn:schemas-microsoft-com:vml" Requires="v">
                <p:oleObj spid="_x0000_s413720" name="Equation" r:id="rId8" imgW="3619440" imgH="1879560" progId="Equation.DSMT4">
                  <p:embed/>
                </p:oleObj>
              </mc:Choice>
              <mc:Fallback>
                <p:oleObj name="Equation" r:id="rId8" imgW="3619440" imgH="1879560" progId="Equation.DSMT4">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8973" y="3245139"/>
                        <a:ext cx="322580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8136647"/>
              </p:ext>
            </p:extLst>
          </p:nvPr>
        </p:nvGraphicFramePr>
        <p:xfrm>
          <a:off x="2446235" y="4738422"/>
          <a:ext cx="3230912" cy="1918953"/>
        </p:xfrm>
        <a:graphic>
          <a:graphicData uri="http://schemas.openxmlformats.org/presentationml/2006/ole">
            <mc:AlternateContent xmlns:mc="http://schemas.openxmlformats.org/markup-compatibility/2006">
              <mc:Choice xmlns:v="urn:schemas-microsoft-com:vml" Requires="v">
                <p:oleObj spid="_x0000_s413721" name="Equation" r:id="rId10" imgW="2997000" imgH="1930320" progId="Equation.DSMT4">
                  <p:embed/>
                </p:oleObj>
              </mc:Choice>
              <mc:Fallback>
                <p:oleObj name="Equation" r:id="rId10" imgW="2997000" imgH="1930320" progId="Equation.DSMT4">
                  <p:embed/>
                  <p:pic>
                    <p:nvPicPr>
                      <p:cNvPr id="0" name=""/>
                      <p:cNvPicPr>
                        <a:picLocks noChangeAspect="1" noChangeArrowheads="1"/>
                      </p:cNvPicPr>
                      <p:nvPr/>
                    </p:nvPicPr>
                    <p:blipFill>
                      <a:blip r:embed="rId11"/>
                      <a:srcRect/>
                      <a:stretch>
                        <a:fillRect/>
                      </a:stretch>
                    </p:blipFill>
                    <p:spPr bwMode="auto">
                      <a:xfrm>
                        <a:off x="2446235" y="4738422"/>
                        <a:ext cx="3230912" cy="191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9890459"/>
      </p:ext>
    </p:extLst>
  </p:cSld>
  <p:clrMapOvr>
    <a:masterClrMapping/>
  </p:clrMapOvr>
  <mc:AlternateContent xmlns:mc="http://schemas.openxmlformats.org/markup-compatibility/2006">
    <mc:Choice xmlns:p14="http://schemas.microsoft.com/office/powerpoint/2010/main" Requires="p14">
      <p:transition spd="slow" p14:dur="2000" advTm="45804"/>
    </mc:Choice>
    <mc:Fallback>
      <p:transition spd="slow" advTm="45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a:t>
            </a:r>
            <a:endParaRPr lang="en-CA" dirty="0"/>
          </a:p>
        </p:txBody>
      </p:sp>
      <p:sp>
        <p:nvSpPr>
          <p:cNvPr id="3" name="Content Placeholder 2"/>
          <p:cNvSpPr>
            <a:spLocks noGrp="1"/>
          </p:cNvSpPr>
          <p:nvPr>
            <p:ph idx="1"/>
          </p:nvPr>
        </p:nvSpPr>
        <p:spPr>
          <a:xfrm>
            <a:off x="457200" y="1600200"/>
            <a:ext cx="8686800" cy="4525963"/>
          </a:xfrm>
        </p:spPr>
        <p:txBody>
          <a:bodyPr/>
          <a:lstStyle/>
          <a:p>
            <a:pPr marL="400050"/>
            <a:r>
              <a:rPr lang="en-US" dirty="0" smtClean="0"/>
              <a:t>Suppose you have found one particular solution to a non-</a:t>
            </a:r>
            <a:br>
              <a:rPr lang="en-US" dirty="0" smtClean="0"/>
            </a:br>
            <a:r>
              <a:rPr lang="en-US" dirty="0" smtClean="0"/>
              <a:t>homogeneous system of linear equations</a:t>
            </a:r>
          </a:p>
          <a:p>
            <a:pPr marL="400050"/>
            <a:r>
              <a:rPr lang="en-US" dirty="0" smtClean="0"/>
              <a:t>Suppose, also, that you know all solutions to the corresponding</a:t>
            </a:r>
            <a:br>
              <a:rPr lang="en-US" dirty="0" smtClean="0"/>
            </a:br>
            <a:r>
              <a:rPr lang="en-US" dirty="0" smtClean="0"/>
              <a:t>homogenous system</a:t>
            </a:r>
            <a:endParaRPr lang="en-US" dirty="0" smtClean="0"/>
          </a:p>
          <a:p>
            <a:pPr marL="400050"/>
            <a:r>
              <a:rPr lang="en-US" dirty="0" smtClean="0"/>
              <a:t>If you add the particular solution to each solution of the </a:t>
            </a:r>
            <a:br>
              <a:rPr lang="en-US" dirty="0" smtClean="0"/>
            </a:br>
            <a:r>
              <a:rPr lang="en-US" dirty="0" smtClean="0"/>
              <a:t>corresponding homogenous system, you get all solutions to the </a:t>
            </a:r>
            <a:br>
              <a:rPr lang="en-US" dirty="0" smtClean="0"/>
            </a:br>
            <a:r>
              <a:rPr lang="en-US" dirty="0" smtClean="0"/>
              <a:t>non-homogenous system of linear equations</a:t>
            </a:r>
            <a:endParaRPr lang="en-US" sz="2200" dirty="0" smtClean="0"/>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24</a:t>
            </a:fld>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1893798"/>
      </p:ext>
    </p:extLst>
  </p:cSld>
  <p:clrMapOvr>
    <a:masterClrMapping/>
  </p:clrMapOvr>
  <mc:AlternateContent xmlns:mc="http://schemas.openxmlformats.org/markup-compatibility/2006">
    <mc:Choice xmlns:p14="http://schemas.microsoft.com/office/powerpoint/2010/main" Requires="p14">
      <p:transition spd="slow" p14:dur="2000" advTm="44822"/>
    </mc:Choice>
    <mc:Fallback>
      <p:transition spd="slow" advTm="44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a:t>
            </a:r>
            <a:endParaRPr lang="en-CA" dirty="0"/>
          </a:p>
        </p:txBody>
      </p:sp>
      <p:sp>
        <p:nvSpPr>
          <p:cNvPr id="3" name="Content Placeholder 2"/>
          <p:cNvSpPr>
            <a:spLocks noGrp="1"/>
          </p:cNvSpPr>
          <p:nvPr>
            <p:ph idx="1"/>
          </p:nvPr>
        </p:nvSpPr>
        <p:spPr>
          <a:xfrm>
            <a:off x="457200" y="1600200"/>
            <a:ext cx="8686800" cy="4525963"/>
          </a:xfrm>
        </p:spPr>
        <p:txBody>
          <a:bodyPr/>
          <a:lstStyle/>
          <a:p>
            <a:pPr marL="400050"/>
            <a:r>
              <a:rPr lang="en-US" dirty="0" smtClean="0"/>
              <a:t>For example, </a:t>
            </a:r>
            <a:endParaRPr lang="en-US" dirty="0" smtClean="0"/>
          </a:p>
          <a:p>
            <a:pPr marL="400050"/>
            <a:endParaRPr lang="en-US" dirty="0"/>
          </a:p>
          <a:p>
            <a:pPr marL="400050"/>
            <a:endParaRPr lang="en-US" dirty="0" smtClean="0"/>
          </a:p>
          <a:p>
            <a:pPr marL="514350" lvl="1" indent="0">
              <a:buNone/>
            </a:pPr>
            <a:endParaRPr lang="en-US" dirty="0" smtClean="0"/>
          </a:p>
          <a:p>
            <a:pPr marL="400050"/>
            <a:r>
              <a:rPr lang="en-US" dirty="0" smtClean="0"/>
              <a:t>Previously, we saw all solutions to the</a:t>
            </a:r>
            <a:br>
              <a:rPr lang="en-US" dirty="0" smtClean="0"/>
            </a:br>
            <a:r>
              <a:rPr lang="en-US" dirty="0" smtClean="0"/>
              <a:t>corresponding homogenous system were</a:t>
            </a:r>
          </a:p>
          <a:p>
            <a:pPr marL="400050"/>
            <a:endParaRPr lang="en-US" dirty="0"/>
          </a:p>
          <a:p>
            <a:pPr marL="400050"/>
            <a:endParaRPr lang="en-US" dirty="0" smtClean="0"/>
          </a:p>
          <a:p>
            <a:pPr marL="400050"/>
            <a:r>
              <a:rPr lang="en-US" dirty="0" smtClean="0"/>
              <a:t>Thus, all solutions to the non-homogenous system of linear equations are</a:t>
            </a:r>
            <a:endParaRPr lang="en-US" dirty="0" smtClean="0"/>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25</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47287652"/>
              </p:ext>
            </p:extLst>
          </p:nvPr>
        </p:nvGraphicFramePr>
        <p:xfrm>
          <a:off x="1020733" y="2160072"/>
          <a:ext cx="3821113" cy="1009650"/>
        </p:xfrm>
        <a:graphic>
          <a:graphicData uri="http://schemas.openxmlformats.org/presentationml/2006/ole">
            <mc:AlternateContent xmlns:mc="http://schemas.openxmlformats.org/markup-compatibility/2006">
              <mc:Choice xmlns:v="urn:schemas-microsoft-com:vml" Requires="v">
                <p:oleObj spid="_x0000_s414745" name="Equation" r:id="rId6" imgW="3886200" imgH="1117440" progId="Equation.DSMT4">
                  <p:embed/>
                </p:oleObj>
              </mc:Choice>
              <mc:Fallback>
                <p:oleObj name="Equation" r:id="rId6" imgW="3886200" imgH="1117440" progId="Equation.DSMT4">
                  <p:embed/>
                  <p:pic>
                    <p:nvPicPr>
                      <p:cNvPr id="0" name=""/>
                      <p:cNvPicPr>
                        <a:picLocks noChangeAspect="1" noChangeArrowheads="1"/>
                      </p:cNvPicPr>
                      <p:nvPr/>
                    </p:nvPicPr>
                    <p:blipFill>
                      <a:blip r:embed="rId7"/>
                      <a:srcRect/>
                      <a:stretch>
                        <a:fillRect/>
                      </a:stretch>
                    </p:blipFill>
                    <p:spPr bwMode="auto">
                      <a:xfrm>
                        <a:off x="1020733" y="2160072"/>
                        <a:ext cx="382111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070767906"/>
              </p:ext>
            </p:extLst>
          </p:nvPr>
        </p:nvGraphicFramePr>
        <p:xfrm>
          <a:off x="5096865" y="1568229"/>
          <a:ext cx="758825" cy="1544638"/>
        </p:xfrm>
        <a:graphic>
          <a:graphicData uri="http://schemas.openxmlformats.org/presentationml/2006/ole">
            <mc:AlternateContent xmlns:mc="http://schemas.openxmlformats.org/markup-compatibility/2006">
              <mc:Choice xmlns:v="urn:schemas-microsoft-com:vml" Requires="v">
                <p:oleObj spid="_x0000_s414746" name="Equation" r:id="rId8" imgW="850680" imgH="1879560" progId="Equation.DSMT4">
                  <p:embed/>
                </p:oleObj>
              </mc:Choice>
              <mc:Fallback>
                <p:oleObj name="Equation" r:id="rId8" imgW="850680" imgH="1879560" progId="Equation.DSMT4">
                  <p:embed/>
                  <p:pic>
                    <p:nvPicPr>
                      <p:cNvPr id="0" name=""/>
                      <p:cNvPicPr>
                        <a:picLocks noChangeAspect="1" noChangeArrowheads="1"/>
                      </p:cNvPicPr>
                      <p:nvPr/>
                    </p:nvPicPr>
                    <p:blipFill>
                      <a:blip r:embed="rId9"/>
                      <a:srcRect/>
                      <a:stretch>
                        <a:fillRect/>
                      </a:stretch>
                    </p:blipFill>
                    <p:spPr bwMode="auto">
                      <a:xfrm>
                        <a:off x="5096865" y="1568229"/>
                        <a:ext cx="758825"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757227698"/>
              </p:ext>
            </p:extLst>
          </p:nvPr>
        </p:nvGraphicFramePr>
        <p:xfrm>
          <a:off x="2539338" y="5093518"/>
          <a:ext cx="4260850" cy="1698625"/>
        </p:xfrm>
        <a:graphic>
          <a:graphicData uri="http://schemas.openxmlformats.org/presentationml/2006/ole">
            <mc:AlternateContent xmlns:mc="http://schemas.openxmlformats.org/markup-compatibility/2006">
              <mc:Choice xmlns:v="urn:schemas-microsoft-com:vml" Requires="v">
                <p:oleObj spid="_x0000_s414747" name="Equation" r:id="rId10" imgW="4343400" imgH="1879560" progId="Equation.DSMT4">
                  <p:embed/>
                </p:oleObj>
              </mc:Choice>
              <mc:Fallback>
                <p:oleObj name="Equation" r:id="rId10" imgW="4343400" imgH="1879560" progId="Equation.DSMT4">
                  <p:embed/>
                  <p:pic>
                    <p:nvPicPr>
                      <p:cNvPr id="0" name=""/>
                      <p:cNvPicPr>
                        <a:picLocks noChangeAspect="1" noChangeArrowheads="1"/>
                      </p:cNvPicPr>
                      <p:nvPr/>
                    </p:nvPicPr>
                    <p:blipFill>
                      <a:blip r:embed="rId11"/>
                      <a:srcRect/>
                      <a:stretch>
                        <a:fillRect/>
                      </a:stretch>
                    </p:blipFill>
                    <p:spPr bwMode="auto">
                      <a:xfrm>
                        <a:off x="2539338" y="5093518"/>
                        <a:ext cx="426085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806171322"/>
              </p:ext>
            </p:extLst>
          </p:nvPr>
        </p:nvGraphicFramePr>
        <p:xfrm>
          <a:off x="5904729" y="2805386"/>
          <a:ext cx="3230562" cy="1919287"/>
        </p:xfrm>
        <a:graphic>
          <a:graphicData uri="http://schemas.openxmlformats.org/presentationml/2006/ole">
            <mc:AlternateContent xmlns:mc="http://schemas.openxmlformats.org/markup-compatibility/2006">
              <mc:Choice xmlns:v="urn:schemas-microsoft-com:vml" Requires="v">
                <p:oleObj spid="_x0000_s414748" name="Equation" r:id="rId12" imgW="2997000" imgH="1930320" progId="Equation.DSMT4">
                  <p:embed/>
                </p:oleObj>
              </mc:Choice>
              <mc:Fallback>
                <p:oleObj name="Equation" r:id="rId12" imgW="2997000" imgH="1930320" progId="Equation.DSMT4">
                  <p:embed/>
                  <p:pic>
                    <p:nvPicPr>
                      <p:cNvPr id="0"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04729" y="2805386"/>
                        <a:ext cx="3230562"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68415137"/>
      </p:ext>
    </p:extLst>
  </p:cSld>
  <p:clrMapOvr>
    <a:masterClrMapping/>
  </p:clrMapOvr>
  <mc:AlternateContent xmlns:mc="http://schemas.openxmlformats.org/markup-compatibility/2006">
    <mc:Choice xmlns:p14="http://schemas.microsoft.com/office/powerpoint/2010/main" Requires="p14">
      <p:transition spd="slow" p14:dur="2000" advTm="79918"/>
    </mc:Choice>
    <mc:Fallback>
      <p:transition spd="slow" advTm="79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Nice results</a:t>
            </a:r>
            <a:endParaRPr lang="en-CA" dirty="0"/>
          </a:p>
        </p:txBody>
      </p:sp>
      <p:sp>
        <p:nvSpPr>
          <p:cNvPr id="3" name="Content Placeholder 2"/>
          <p:cNvSpPr>
            <a:spLocks noGrp="1"/>
          </p:cNvSpPr>
          <p:nvPr>
            <p:ph idx="1"/>
          </p:nvPr>
        </p:nvSpPr>
        <p:spPr>
          <a:xfrm>
            <a:off x="457200" y="1600200"/>
            <a:ext cx="8686800" cy="4525963"/>
          </a:xfrm>
        </p:spPr>
        <p:txBody>
          <a:bodyPr/>
          <a:lstStyle/>
          <a:p>
            <a:pPr marL="400050"/>
            <a:r>
              <a:rPr lang="en-US" dirty="0" smtClean="0"/>
              <a:t>It is useful to remember that:</a:t>
            </a:r>
            <a:endParaRPr lang="en-US" dirty="0" smtClean="0"/>
          </a:p>
          <a:p>
            <a:pPr marL="800100" lvl="1"/>
            <a:r>
              <a:rPr lang="en-US" dirty="0" smtClean="0"/>
              <a:t>If </a:t>
            </a:r>
            <a:r>
              <a:rPr lang="en-US" b="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t> and</a:t>
            </a:r>
            <a:r>
              <a:rPr lang="en-US" b="1" dirty="0" smtClean="0"/>
              <a:t> </a:t>
            </a:r>
            <a:r>
              <a:rPr lang="en-US" b="1" dirty="0" smtClean="0">
                <a:latin typeface="Times New Roman" panose="02020603050405020304" pitchFamily="18" charset="0"/>
              </a:rPr>
              <a:t>x</a:t>
            </a:r>
            <a:r>
              <a:rPr lang="en-US" baseline="-25000" dirty="0">
                <a:latin typeface="Times New Roman" panose="02020603050405020304" pitchFamily="18" charset="0"/>
              </a:rPr>
              <a:t>2</a:t>
            </a:r>
            <a:r>
              <a:rPr lang="en-US" dirty="0" smtClean="0"/>
              <a:t> are solutions to a homogenous system of linear</a:t>
            </a:r>
            <a:br>
              <a:rPr lang="en-US" dirty="0" smtClean="0"/>
            </a:br>
            <a:r>
              <a:rPr lang="en-US" dirty="0" smtClean="0"/>
              <a:t>equations, then so is </a:t>
            </a:r>
            <a:r>
              <a:rPr lang="en-US" i="1" dirty="0" smtClean="0">
                <a:latin typeface="Symbol" panose="05050102010706020507" pitchFamily="18" charset="2"/>
              </a:rPr>
              <a:t>a</a:t>
            </a:r>
            <a:r>
              <a:rPr lang="en-US" baseline="-25000" dirty="0" smtClean="0">
                <a:latin typeface="Times New Roman" panose="02020603050405020304" pitchFamily="18" charset="0"/>
              </a:rPr>
              <a:t>1</a:t>
            </a:r>
            <a:r>
              <a:rPr lang="en-US" b="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i="1" dirty="0">
                <a:latin typeface="Symbol" panose="05050102010706020507" pitchFamily="18" charset="2"/>
              </a:rPr>
              <a:t>a</a:t>
            </a:r>
            <a:r>
              <a:rPr lang="en-US" baseline="-25000" dirty="0" smtClean="0">
                <a:latin typeface="Times New Roman" panose="02020603050405020304" pitchFamily="18" charset="0"/>
              </a:rPr>
              <a:t>2</a:t>
            </a:r>
            <a:r>
              <a:rPr lang="en-US" b="1" dirty="0" smtClean="0">
                <a:latin typeface="Times New Roman" panose="02020603050405020304" pitchFamily="18" charset="0"/>
              </a:rPr>
              <a:t>x</a:t>
            </a:r>
            <a:r>
              <a:rPr lang="en-US" baseline="-25000" dirty="0" smtClean="0">
                <a:latin typeface="Times New Roman" panose="02020603050405020304" pitchFamily="18" charset="0"/>
              </a:rPr>
              <a:t>2</a:t>
            </a:r>
            <a:r>
              <a:rPr lang="en-US" dirty="0" smtClean="0"/>
              <a:t> </a:t>
            </a:r>
            <a:endParaRPr lang="en-US" dirty="0"/>
          </a:p>
          <a:p>
            <a:pPr marL="800100" lvl="1"/>
            <a:r>
              <a:rPr lang="en-US" dirty="0"/>
              <a:t>If </a:t>
            </a:r>
            <a:r>
              <a:rPr lang="en-US" b="1" dirty="0">
                <a:latin typeface="Times New Roman" panose="02020603050405020304" pitchFamily="18" charset="0"/>
              </a:rPr>
              <a:t>x</a:t>
            </a:r>
            <a:r>
              <a:rPr lang="en-US" baseline="-25000" dirty="0">
                <a:latin typeface="Times New Roman" panose="02020603050405020304" pitchFamily="18" charset="0"/>
              </a:rPr>
              <a:t>1</a:t>
            </a:r>
            <a:r>
              <a:rPr lang="en-US" dirty="0"/>
              <a:t> and</a:t>
            </a:r>
            <a:r>
              <a:rPr lang="en-US" b="1" dirty="0"/>
              <a:t> </a:t>
            </a:r>
            <a:r>
              <a:rPr lang="en-US" b="1" dirty="0">
                <a:latin typeface="Times New Roman" panose="02020603050405020304" pitchFamily="18" charset="0"/>
              </a:rPr>
              <a:t>x</a:t>
            </a:r>
            <a:r>
              <a:rPr lang="en-US" baseline="-25000" dirty="0">
                <a:latin typeface="Times New Roman" panose="02020603050405020304" pitchFamily="18" charset="0"/>
              </a:rPr>
              <a:t>2</a:t>
            </a:r>
            <a:r>
              <a:rPr lang="en-US" dirty="0"/>
              <a:t> are solutions to a </a:t>
            </a:r>
            <a:r>
              <a:rPr lang="en-US" dirty="0" smtClean="0"/>
              <a:t>non-homogenous </a:t>
            </a:r>
            <a:r>
              <a:rPr lang="en-US" dirty="0"/>
              <a:t>system of linear</a:t>
            </a:r>
            <a:br>
              <a:rPr lang="en-US" dirty="0"/>
            </a:br>
            <a:r>
              <a:rPr lang="en-US" dirty="0"/>
              <a:t>equations, </a:t>
            </a:r>
            <a:r>
              <a:rPr lang="en-US" dirty="0" smtClean="0"/>
              <a:t>then neither </a:t>
            </a:r>
            <a:r>
              <a:rPr lang="en-US" b="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a:t>
            </a:r>
            <a:r>
              <a:rPr lang="en-US" dirty="0">
                <a:latin typeface="Times New Roman" panose="02020603050405020304" pitchFamily="18" charset="0"/>
              </a:rPr>
              <a:t>+ </a:t>
            </a:r>
            <a:r>
              <a:rPr lang="en-US" b="1" dirty="0" smtClean="0">
                <a:latin typeface="Times New Roman" panose="02020603050405020304" pitchFamily="18" charset="0"/>
              </a:rPr>
              <a:t>x</a:t>
            </a:r>
            <a:r>
              <a:rPr lang="en-US" baseline="-25000" dirty="0" smtClean="0">
                <a:latin typeface="Times New Roman" panose="02020603050405020304" pitchFamily="18" charset="0"/>
              </a:rPr>
              <a:t>2</a:t>
            </a:r>
            <a:r>
              <a:rPr lang="en-US" dirty="0" smtClean="0"/>
              <a:t> </a:t>
            </a:r>
            <a:r>
              <a:rPr lang="en-US" dirty="0" smtClean="0"/>
              <a:t>nor </a:t>
            </a:r>
            <a:r>
              <a:rPr lang="en-US" i="1" dirty="0" smtClean="0">
                <a:latin typeface="Symbol" panose="05050102010706020507" pitchFamily="18" charset="2"/>
              </a:rPr>
              <a:t>a </a:t>
            </a:r>
            <a:r>
              <a:rPr lang="en-US" b="1" dirty="0" smtClean="0"/>
              <a:t>x</a:t>
            </a:r>
            <a:r>
              <a:rPr lang="en-US" baseline="-25000" dirty="0" smtClean="0"/>
              <a:t>1</a:t>
            </a:r>
            <a:r>
              <a:rPr lang="en-US" i="1" dirty="0" smtClean="0"/>
              <a:t> </a:t>
            </a:r>
            <a:r>
              <a:rPr lang="en-US" dirty="0" smtClean="0"/>
              <a:t>for </a:t>
            </a:r>
            <a:r>
              <a:rPr lang="en-US" i="1" dirty="0" smtClean="0">
                <a:latin typeface="Symbol" panose="05050102010706020507" pitchFamily="18" charset="2"/>
              </a:rPr>
              <a:t>a</a:t>
            </a:r>
            <a:r>
              <a:rPr lang="en-US" dirty="0" smtClean="0">
                <a:latin typeface="Times New Roman" panose="02020603050405020304" pitchFamily="18" charset="0"/>
              </a:rPr>
              <a:t> </a:t>
            </a:r>
            <a:r>
              <a:rPr lang="en-CA" dirty="0">
                <a:latin typeface="Times New Roman" panose="02020603050405020304" pitchFamily="18" charset="0"/>
              </a:rPr>
              <a:t>≠</a:t>
            </a:r>
            <a:r>
              <a:rPr lang="en-US" dirty="0" smtClean="0">
                <a:latin typeface="Times New Roman" panose="02020603050405020304" pitchFamily="18" charset="0"/>
              </a:rPr>
              <a:t> 1</a:t>
            </a:r>
            <a:r>
              <a:rPr lang="en-US" i="1" dirty="0" smtClean="0"/>
              <a:t> </a:t>
            </a:r>
            <a:r>
              <a:rPr lang="en-US" dirty="0" smtClean="0"/>
              <a:t>are solutions </a:t>
            </a:r>
            <a:r>
              <a:rPr lang="en-US" dirty="0" smtClean="0"/>
              <a:t>to that </a:t>
            </a:r>
            <a:r>
              <a:rPr lang="en-US" dirty="0" smtClean="0"/>
              <a:t>non-homogenous </a:t>
            </a:r>
            <a:r>
              <a:rPr lang="en-US" dirty="0" smtClean="0"/>
              <a:t>system</a:t>
            </a:r>
          </a:p>
          <a:p>
            <a:pPr marL="800100" lvl="1"/>
            <a:r>
              <a:rPr lang="en-US" dirty="0"/>
              <a:t>If </a:t>
            </a:r>
            <a:r>
              <a:rPr lang="en-US" b="1" dirty="0">
                <a:latin typeface="Times New Roman" panose="02020603050405020304" pitchFamily="18" charset="0"/>
              </a:rPr>
              <a:t>x</a:t>
            </a:r>
            <a:r>
              <a:rPr lang="en-US" baseline="-25000" dirty="0">
                <a:latin typeface="Times New Roman" panose="02020603050405020304" pitchFamily="18" charset="0"/>
              </a:rPr>
              <a:t>1</a:t>
            </a:r>
            <a:r>
              <a:rPr lang="en-US" dirty="0"/>
              <a:t> and</a:t>
            </a:r>
            <a:r>
              <a:rPr lang="en-US" b="1" dirty="0"/>
              <a:t> </a:t>
            </a:r>
            <a:r>
              <a:rPr lang="en-US" b="1" dirty="0">
                <a:latin typeface="Times New Roman" panose="02020603050405020304" pitchFamily="18" charset="0"/>
              </a:rPr>
              <a:t>x</a:t>
            </a:r>
            <a:r>
              <a:rPr lang="en-US" baseline="-25000" dirty="0">
                <a:latin typeface="Times New Roman" panose="02020603050405020304" pitchFamily="18" charset="0"/>
              </a:rPr>
              <a:t>2</a:t>
            </a:r>
            <a:r>
              <a:rPr lang="en-US" dirty="0"/>
              <a:t> are solutions to a non-homogenous system of linear</a:t>
            </a:r>
            <a:br>
              <a:rPr lang="en-US" dirty="0"/>
            </a:br>
            <a:r>
              <a:rPr lang="en-US" dirty="0"/>
              <a:t>equations, then </a:t>
            </a:r>
            <a:r>
              <a:rPr lang="en-US" b="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a:t>
            </a:r>
            <a:r>
              <a:rPr lang="en-US" dirty="0" smtClean="0">
                <a:latin typeface="Times New Roman" panose="02020603050405020304" pitchFamily="18" charset="0"/>
              </a:rPr>
              <a:t>– </a:t>
            </a:r>
            <a:r>
              <a:rPr lang="en-US" b="1" dirty="0">
                <a:latin typeface="Times New Roman" panose="02020603050405020304" pitchFamily="18" charset="0"/>
              </a:rPr>
              <a:t>x</a:t>
            </a:r>
            <a:r>
              <a:rPr lang="en-US" baseline="-25000" dirty="0">
                <a:latin typeface="Times New Roman" panose="02020603050405020304" pitchFamily="18" charset="0"/>
              </a:rPr>
              <a:t>2</a:t>
            </a:r>
            <a:r>
              <a:rPr lang="en-US" dirty="0"/>
              <a:t> is </a:t>
            </a:r>
            <a:r>
              <a:rPr lang="en-US" dirty="0" smtClean="0"/>
              <a:t>a solution to the corresponding</a:t>
            </a:r>
            <a:r>
              <a:rPr lang="en-US" dirty="0"/>
              <a:t/>
            </a:r>
            <a:br>
              <a:rPr lang="en-US" dirty="0"/>
            </a:br>
            <a:r>
              <a:rPr lang="en-US" dirty="0"/>
              <a:t>homogenous </a:t>
            </a:r>
            <a:r>
              <a:rPr lang="en-US" dirty="0" smtClean="0"/>
              <a:t>system</a:t>
            </a:r>
            <a:endParaRPr lang="en-US" dirty="0" smtClean="0"/>
          </a:p>
          <a:p>
            <a:pPr marL="800100" lvl="1"/>
            <a:r>
              <a:rPr lang="en-US" dirty="0" smtClean="0"/>
              <a:t>If </a:t>
            </a:r>
            <a:r>
              <a:rPr lang="en-US" b="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t> and</a:t>
            </a:r>
            <a:r>
              <a:rPr lang="en-US" b="1" dirty="0" smtClean="0"/>
              <a:t> </a:t>
            </a:r>
            <a:r>
              <a:rPr lang="en-US" b="1" dirty="0" smtClean="0">
                <a:latin typeface="Times New Roman" panose="02020603050405020304" pitchFamily="18" charset="0"/>
              </a:rPr>
              <a:t>x</a:t>
            </a:r>
            <a:r>
              <a:rPr lang="en-US" baseline="-25000" dirty="0" smtClean="0">
                <a:latin typeface="Times New Roman" panose="02020603050405020304" pitchFamily="18" charset="0"/>
              </a:rPr>
              <a:t>2</a:t>
            </a:r>
            <a:r>
              <a:rPr lang="en-US" dirty="0" smtClean="0"/>
              <a:t> are solutions to a non-homogenous system of linear</a:t>
            </a:r>
            <a:br>
              <a:rPr lang="en-US" dirty="0" smtClean="0"/>
            </a:br>
            <a:r>
              <a:rPr lang="en-US" dirty="0" smtClean="0"/>
              <a:t>equations, then </a:t>
            </a:r>
            <a:r>
              <a:rPr lang="en-US" i="1" dirty="0" smtClean="0">
                <a:latin typeface="Symbol" panose="05050102010706020507" pitchFamily="18" charset="2"/>
              </a:rPr>
              <a:t>a </a:t>
            </a:r>
            <a:r>
              <a:rPr lang="en-US" b="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 (1 – </a:t>
            </a:r>
            <a:r>
              <a:rPr lang="en-US" i="1" dirty="0" smtClean="0">
                <a:latin typeface="Symbol" panose="05050102010706020507" pitchFamily="18" charset="2"/>
              </a:rPr>
              <a:t>a</a:t>
            </a:r>
            <a:r>
              <a:rPr lang="en-US" dirty="0" smtClean="0">
                <a:latin typeface="Times New Roman" panose="02020603050405020304" pitchFamily="18" charset="0"/>
              </a:rPr>
              <a:t>)</a:t>
            </a:r>
            <a:r>
              <a:rPr lang="en-US" b="1" dirty="0" smtClean="0">
                <a:latin typeface="Times New Roman" panose="02020603050405020304" pitchFamily="18" charset="0"/>
              </a:rPr>
              <a:t>x</a:t>
            </a:r>
            <a:r>
              <a:rPr lang="en-US" baseline="-25000" dirty="0" smtClean="0">
                <a:latin typeface="Times New Roman" panose="02020603050405020304" pitchFamily="18" charset="0"/>
              </a:rPr>
              <a:t>2</a:t>
            </a:r>
            <a:r>
              <a:rPr lang="en-US" dirty="0" smtClean="0"/>
              <a:t> is also a solution to that non-</a:t>
            </a:r>
            <a:br>
              <a:rPr lang="en-US" dirty="0" smtClean="0"/>
            </a:br>
            <a:r>
              <a:rPr lang="en-US" dirty="0" smtClean="0"/>
              <a:t>homogenous system for all scalar values of </a:t>
            </a:r>
            <a:r>
              <a:rPr lang="en-US" i="1" dirty="0" smtClean="0">
                <a:latin typeface="Symbol" panose="05050102010706020507" pitchFamily="18" charset="2"/>
              </a:rPr>
              <a:t>a</a:t>
            </a:r>
            <a:endParaRPr lang="en-US" dirty="0" smtClean="0">
              <a:latin typeface="Symbol" panose="05050102010706020507" pitchFamily="18" charset="2"/>
            </a:endParaRPr>
          </a:p>
          <a:p>
            <a:pPr marL="800100" lvl="1"/>
            <a:endParaRPr lang="en-US" dirty="0" smtClean="0"/>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26</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26279627"/>
      </p:ext>
    </p:extLst>
  </p:cSld>
  <p:clrMapOvr>
    <a:masterClrMapping/>
  </p:clrMapOvr>
  <mc:AlternateContent xmlns:mc="http://schemas.openxmlformats.org/markup-compatibility/2006">
    <mc:Choice xmlns:p14="http://schemas.microsoft.com/office/powerpoint/2010/main" Requires="p14">
      <p:transition spd="slow" p14:dur="2000" advTm="88484"/>
    </mc:Choice>
    <mc:Fallback>
      <p:transition spd="slow" advTm="88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Understand what a homogenous system of linear equations is</a:t>
            </a:r>
          </a:p>
          <a:p>
            <a:pPr lvl="1"/>
            <a:r>
              <a:rPr lang="en-US" dirty="0" smtClean="0"/>
              <a:t>Know that the zero vector is a solution to a homogenous system</a:t>
            </a:r>
          </a:p>
          <a:p>
            <a:pPr lvl="2"/>
            <a:r>
              <a:rPr lang="en-US" dirty="0" smtClean="0"/>
              <a:t>All solutions to a homogenous system of linear equations is a subspace</a:t>
            </a:r>
          </a:p>
          <a:p>
            <a:pPr lvl="2"/>
            <a:r>
              <a:rPr lang="en-US" dirty="0" smtClean="0"/>
              <a:t>All solutions to a non-homogenous system is never a subspace</a:t>
            </a:r>
            <a:endParaRPr lang="en-US" dirty="0" smtClean="0"/>
          </a:p>
          <a:p>
            <a:pPr lvl="1"/>
            <a:r>
              <a:rPr lang="en-US" dirty="0" smtClean="0"/>
              <a:t>Understand there is a strong relationship between solutions to a non-homogenous system of linear equations and the corresponding homogenous system</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27</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45154"/>
    </mc:Choice>
    <mc:Fallback>
      <p:transition spd="slow" advTm="45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a:t>
            </a:r>
            <a:r>
              <a:rPr lang="en-US" dirty="0" smtClean="0"/>
              <a:t>1]	</a:t>
            </a:r>
            <a:r>
              <a:rPr lang="en-US" dirty="0"/>
              <a:t>https://</a:t>
            </a:r>
            <a:r>
              <a:rPr lang="en-US" dirty="0" smtClean="0"/>
              <a:t>en.wikipedia.org/wiki/System_of_linear_equations</a:t>
            </a:r>
          </a:p>
          <a:p>
            <a:pPr marL="0" indent="0">
              <a:buNone/>
            </a:pPr>
            <a:r>
              <a:rPr lang="en-US" dirty="0"/>
              <a:t>	</a:t>
            </a:r>
            <a:r>
              <a:rPr lang="en-US" dirty="0" smtClean="0"/>
              <a:t>			#</a:t>
            </a:r>
            <a:r>
              <a:rPr lang="en-US" dirty="0" err="1" smtClean="0"/>
              <a:t>Homogeneous_systems</a:t>
            </a:r>
            <a:endParaRPr lang="en-US" dirty="0" smtClean="0"/>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28</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29</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Solving systems of linear equations</a:t>
            </a:r>
            <a:endParaRPr lang="en-CA" dirty="0"/>
          </a:p>
        </p:txBody>
      </p:sp>
      <p:sp>
        <p:nvSpPr>
          <p:cNvPr id="3" name="Content Placeholder 2"/>
          <p:cNvSpPr>
            <a:spLocks noGrp="1"/>
          </p:cNvSpPr>
          <p:nvPr>
            <p:ph idx="1"/>
          </p:nvPr>
        </p:nvSpPr>
        <p:spPr/>
        <p:txBody>
          <a:bodyPr/>
          <a:lstStyle/>
          <a:p>
            <a:r>
              <a:rPr lang="en-US" dirty="0" smtClean="0"/>
              <a:t>Recall that a linear equation is </a:t>
            </a:r>
            <a:r>
              <a:rPr lang="en-US" i="1" dirty="0" smtClean="0"/>
              <a:t>homogeneous </a:t>
            </a:r>
            <a:r>
              <a:rPr lang="en-US" dirty="0" smtClean="0"/>
              <a:t>if the right-hand side or constant is zero</a:t>
            </a:r>
          </a:p>
          <a:p>
            <a:pPr lvl="1"/>
            <a:r>
              <a:rPr lang="en-US" dirty="0" smtClean="0"/>
              <a:t>The term </a:t>
            </a:r>
            <a:r>
              <a:rPr lang="en-US" i="1" dirty="0" smtClean="0"/>
              <a:t>homogeneous </a:t>
            </a:r>
            <a:r>
              <a:rPr lang="en-US" dirty="0" smtClean="0"/>
              <a:t>implies all terms are of the same format</a:t>
            </a:r>
          </a:p>
          <a:p>
            <a:pPr lvl="1"/>
            <a:r>
              <a:rPr lang="en-US" dirty="0" smtClean="0"/>
              <a:t>In a homogeneous linear equation,</a:t>
            </a:r>
            <a:br>
              <a:rPr lang="en-US" dirty="0" smtClean="0"/>
            </a:br>
            <a:r>
              <a:rPr lang="en-US" dirty="0" smtClean="0"/>
              <a:t>	   all terms are of the form a </a:t>
            </a:r>
            <a:r>
              <a:rPr lang="en-US" dirty="0" smtClean="0"/>
              <a:t>coefficient times </a:t>
            </a:r>
            <a:r>
              <a:rPr lang="en-US" dirty="0" smtClean="0"/>
              <a:t>an unknown</a:t>
            </a:r>
          </a:p>
          <a:p>
            <a:pPr lvl="2"/>
            <a:r>
              <a:rPr lang="en-US" dirty="0" smtClean="0"/>
              <a:t>There is no constant term</a:t>
            </a:r>
          </a:p>
          <a:p>
            <a:pPr lvl="1"/>
            <a:endParaRPr lang="en-US" dirty="0"/>
          </a:p>
          <a:p>
            <a:r>
              <a:rPr lang="en-US" dirty="0" smtClean="0"/>
              <a:t>A system of homogeneous linear equations is equivalent to asking if a linear combination of vectors equals the zero vector</a:t>
            </a:r>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2373275166"/>
              </p:ext>
            </p:extLst>
          </p:nvPr>
        </p:nvGraphicFramePr>
        <p:xfrm>
          <a:off x="3157827" y="5028480"/>
          <a:ext cx="2552700" cy="361950"/>
        </p:xfrm>
        <a:graphic>
          <a:graphicData uri="http://schemas.openxmlformats.org/presentationml/2006/ole">
            <mc:AlternateContent xmlns:mc="http://schemas.openxmlformats.org/markup-compatibility/2006">
              <mc:Choice xmlns:v="urn:schemas-microsoft-com:vml" Requires="v">
                <p:oleObj spid="_x0000_s401419" name="Equation" r:id="rId6" imgW="2145960" imgH="330120" progId="Equation.DSMT4">
                  <p:embed/>
                </p:oleObj>
              </mc:Choice>
              <mc:Fallback>
                <p:oleObj name="Equation" r:id="rId6" imgW="2145960" imgH="330120" progId="Equation.DSMT4">
                  <p:embed/>
                  <p:pic>
                    <p:nvPicPr>
                      <p:cNvPr id="0" name="Object 11"/>
                      <p:cNvPicPr>
                        <a:picLocks noChangeAspect="1" noChangeArrowheads="1"/>
                      </p:cNvPicPr>
                      <p:nvPr/>
                    </p:nvPicPr>
                    <p:blipFill>
                      <a:blip r:embed="rId7"/>
                      <a:srcRect/>
                      <a:stretch>
                        <a:fillRect/>
                      </a:stretch>
                    </p:blipFill>
                    <p:spPr bwMode="auto">
                      <a:xfrm>
                        <a:off x="3157827" y="5028480"/>
                        <a:ext cx="25527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75085397"/>
      </p:ext>
    </p:extLst>
  </p:cSld>
  <p:clrMapOvr>
    <a:masterClrMapping/>
  </p:clrMapOvr>
  <mc:AlternateContent xmlns:mc="http://schemas.openxmlformats.org/markup-compatibility/2006">
    <mc:Choice xmlns:p14="http://schemas.microsoft.com/office/powerpoint/2010/main" Requires="p14">
      <p:transition spd="slow" p14:dur="2000" advTm="41206"/>
    </mc:Choice>
    <mc:Fallback>
      <p:transition spd="slow" advTm="41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r>
              <a:rPr lang="en-CA" sz="1800" dirty="0" smtClean="0"/>
              <a:t>.</a:t>
            </a:r>
          </a:p>
          <a:p>
            <a:pPr marL="0" indent="0">
              <a:buNone/>
            </a:pPr>
            <a:endParaRPr lang="en-CA" sz="105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Solutions to homogeneous systems of linear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30</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31</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a:t>
            </a:r>
            <a:endParaRPr lang="en-CA" dirty="0"/>
          </a:p>
        </p:txBody>
      </p:sp>
      <p:sp>
        <p:nvSpPr>
          <p:cNvPr id="3" name="Content Placeholder 2"/>
          <p:cNvSpPr>
            <a:spLocks noGrp="1"/>
          </p:cNvSpPr>
          <p:nvPr>
            <p:ph idx="1"/>
          </p:nvPr>
        </p:nvSpPr>
        <p:spPr/>
        <p:txBody>
          <a:bodyPr/>
          <a:lstStyle/>
          <a:p>
            <a:r>
              <a:rPr lang="en-US" dirty="0" smtClean="0"/>
              <a:t>Given a system of homogeneous linear equations,</a:t>
            </a:r>
            <a:br>
              <a:rPr lang="en-US" dirty="0" smtClean="0"/>
            </a:br>
            <a:r>
              <a:rPr lang="en-US" dirty="0" smtClean="0"/>
              <a:t>	we will call it a </a:t>
            </a:r>
            <a:r>
              <a:rPr lang="en-US" i="1" dirty="0" smtClean="0"/>
              <a:t>homogenous system of linear equations</a:t>
            </a:r>
          </a:p>
          <a:p>
            <a:r>
              <a:rPr lang="en-US" dirty="0" smtClean="0"/>
              <a:t>Also, given </a:t>
            </a:r>
            <a:r>
              <a:rPr lang="en-US" dirty="0" smtClean="0"/>
              <a:t>a system of linear equations,</a:t>
            </a:r>
            <a:br>
              <a:rPr lang="en-US" dirty="0" smtClean="0"/>
            </a:br>
            <a:r>
              <a:rPr lang="en-US" dirty="0" smtClean="0"/>
              <a:t>	the </a:t>
            </a:r>
            <a:r>
              <a:rPr lang="en-US" i="1" dirty="0" smtClean="0"/>
              <a:t>corresponding homogeneous system</a:t>
            </a:r>
            <a:r>
              <a:rPr lang="en-US" dirty="0" smtClean="0"/>
              <a:t> is that system of 	linear equations where all equations are equated to 0 </a:t>
            </a:r>
          </a:p>
          <a:p>
            <a:pPr lvl="1"/>
            <a:r>
              <a:rPr lang="en-US" dirty="0" smtClean="0"/>
              <a:t>For example, given</a:t>
            </a:r>
          </a:p>
          <a:p>
            <a:pPr lvl="1"/>
            <a:endParaRPr lang="en-US" dirty="0"/>
          </a:p>
          <a:p>
            <a:pPr lvl="1"/>
            <a:endParaRPr lang="en-US" dirty="0" smtClean="0"/>
          </a:p>
          <a:p>
            <a:pPr lvl="1"/>
            <a:endParaRPr lang="en-US" dirty="0"/>
          </a:p>
          <a:p>
            <a:pPr lvl="1"/>
            <a:r>
              <a:rPr lang="en-US" dirty="0" smtClean="0"/>
              <a:t>The corresponding homogenous system is:</a:t>
            </a:r>
          </a:p>
          <a:p>
            <a:pPr lvl="1"/>
            <a:endParaRPr lang="en-US" dirty="0"/>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640025778"/>
              </p:ext>
            </p:extLst>
          </p:nvPr>
        </p:nvGraphicFramePr>
        <p:xfrm>
          <a:off x="3277174" y="3738129"/>
          <a:ext cx="2417763" cy="1196975"/>
        </p:xfrm>
        <a:graphic>
          <a:graphicData uri="http://schemas.openxmlformats.org/presentationml/2006/ole">
            <mc:AlternateContent xmlns:mc="http://schemas.openxmlformats.org/markup-compatibility/2006">
              <mc:Choice xmlns:v="urn:schemas-microsoft-com:vml" Requires="v">
                <p:oleObj spid="_x0000_s411660" name="Equation" r:id="rId6" imgW="2031840" imgH="1091880" progId="Equation.DSMT4">
                  <p:embed/>
                </p:oleObj>
              </mc:Choice>
              <mc:Fallback>
                <p:oleObj name="Equation" r:id="rId6" imgW="2031840" imgH="1091880" progId="Equation.DSMT4">
                  <p:embed/>
                  <p:pic>
                    <p:nvPicPr>
                      <p:cNvPr id="0" name=""/>
                      <p:cNvPicPr>
                        <a:picLocks noChangeAspect="1" noChangeArrowheads="1"/>
                      </p:cNvPicPr>
                      <p:nvPr/>
                    </p:nvPicPr>
                    <p:blipFill>
                      <a:blip r:embed="rId7"/>
                      <a:srcRect/>
                      <a:stretch>
                        <a:fillRect/>
                      </a:stretch>
                    </p:blipFill>
                    <p:spPr bwMode="auto">
                      <a:xfrm>
                        <a:off x="3277174" y="3738129"/>
                        <a:ext cx="2417763"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211223511"/>
              </p:ext>
            </p:extLst>
          </p:nvPr>
        </p:nvGraphicFramePr>
        <p:xfrm>
          <a:off x="3431883" y="5376863"/>
          <a:ext cx="2266950" cy="1196975"/>
        </p:xfrm>
        <a:graphic>
          <a:graphicData uri="http://schemas.openxmlformats.org/presentationml/2006/ole">
            <mc:AlternateContent xmlns:mc="http://schemas.openxmlformats.org/markup-compatibility/2006">
              <mc:Choice xmlns:v="urn:schemas-microsoft-com:vml" Requires="v">
                <p:oleObj spid="_x0000_s411661" name="Equation" r:id="rId8" imgW="1904760" imgH="1091880" progId="Equation.DSMT4">
                  <p:embed/>
                </p:oleObj>
              </mc:Choice>
              <mc:Fallback>
                <p:oleObj name="Equation" r:id="rId8" imgW="1904760" imgH="1091880" progId="Equation.DSMT4">
                  <p:embed/>
                  <p:pic>
                    <p:nvPicPr>
                      <p:cNvPr id="0" name=""/>
                      <p:cNvPicPr>
                        <a:picLocks noChangeAspect="1" noChangeArrowheads="1"/>
                      </p:cNvPicPr>
                      <p:nvPr/>
                    </p:nvPicPr>
                    <p:blipFill>
                      <a:blip r:embed="rId9"/>
                      <a:srcRect/>
                      <a:stretch>
                        <a:fillRect/>
                      </a:stretch>
                    </p:blipFill>
                    <p:spPr bwMode="auto">
                      <a:xfrm>
                        <a:off x="3431883" y="5376863"/>
                        <a:ext cx="226695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tangle 9"/>
          <p:cNvSpPr/>
          <p:nvPr/>
        </p:nvSpPr>
        <p:spPr>
          <a:xfrm>
            <a:off x="6188368" y="3535280"/>
            <a:ext cx="2858475" cy="1323439"/>
          </a:xfrm>
          <a:prstGeom prst="rect">
            <a:avLst/>
          </a:prstGeom>
        </p:spPr>
        <p:txBody>
          <a:bodyPr wrap="none">
            <a:spAutoFit/>
          </a:bodyPr>
          <a:lstStyle/>
          <a:p>
            <a:r>
              <a:rPr lang="en-US" sz="2000" dirty="0" smtClean="0">
                <a:solidFill>
                  <a:schemeClr val="bg1"/>
                </a:solidFill>
                <a:latin typeface="Cambria" panose="02040503050406030204" pitchFamily="18" charset="0"/>
                <a:ea typeface="Cambria" panose="02040503050406030204" pitchFamily="18" charset="0"/>
              </a:rPr>
              <a:t>Important: one equation</a:t>
            </a:r>
            <a:br>
              <a:rPr lang="en-US" sz="2000" dirty="0" smtClean="0">
                <a:solidFill>
                  <a:schemeClr val="bg1"/>
                </a:solidFill>
                <a:latin typeface="Cambria" panose="02040503050406030204" pitchFamily="18" charset="0"/>
                <a:ea typeface="Cambria" panose="02040503050406030204" pitchFamily="18" charset="0"/>
              </a:rPr>
            </a:br>
            <a:r>
              <a:rPr lang="en-US" sz="2000" dirty="0" smtClean="0">
                <a:solidFill>
                  <a:schemeClr val="bg1"/>
                </a:solidFill>
                <a:latin typeface="Cambria" panose="02040503050406030204" pitchFamily="18" charset="0"/>
                <a:ea typeface="Cambria" panose="02040503050406030204" pitchFamily="18" charset="0"/>
              </a:rPr>
              <a:t>being</a:t>
            </a:r>
            <a:r>
              <a:rPr lang="en-US" sz="2000" dirty="0">
                <a:solidFill>
                  <a:schemeClr val="bg1"/>
                </a:solidFill>
                <a:latin typeface="Cambria" panose="02040503050406030204" pitchFamily="18" charset="0"/>
                <a:ea typeface="Cambria" panose="02040503050406030204" pitchFamily="18" charset="0"/>
              </a:rPr>
              <a:t> </a:t>
            </a:r>
            <a:r>
              <a:rPr lang="en-US" sz="2000" dirty="0" smtClean="0">
                <a:solidFill>
                  <a:schemeClr val="bg1"/>
                </a:solidFill>
                <a:latin typeface="Cambria" panose="02040503050406030204" pitchFamily="18" charset="0"/>
                <a:ea typeface="Cambria" panose="02040503050406030204" pitchFamily="18" charset="0"/>
              </a:rPr>
              <a:t>homogenous does</a:t>
            </a:r>
            <a:br>
              <a:rPr lang="en-US" sz="2000" dirty="0" smtClean="0">
                <a:solidFill>
                  <a:schemeClr val="bg1"/>
                </a:solidFill>
                <a:latin typeface="Cambria" panose="02040503050406030204" pitchFamily="18" charset="0"/>
                <a:ea typeface="Cambria" panose="02040503050406030204" pitchFamily="18" charset="0"/>
              </a:rPr>
            </a:br>
            <a:r>
              <a:rPr lang="en-US" sz="2000" dirty="0" smtClean="0">
                <a:solidFill>
                  <a:schemeClr val="bg1"/>
                </a:solidFill>
                <a:latin typeface="Cambria" panose="02040503050406030204" pitchFamily="18" charset="0"/>
                <a:ea typeface="Cambria" panose="02040503050406030204" pitchFamily="18" charset="0"/>
              </a:rPr>
              <a:t>not make the system</a:t>
            </a:r>
          </a:p>
          <a:p>
            <a:r>
              <a:rPr lang="en-US" sz="2000" dirty="0" smtClean="0">
                <a:solidFill>
                  <a:schemeClr val="bg1"/>
                </a:solidFill>
                <a:latin typeface="Cambria" panose="02040503050406030204" pitchFamily="18" charset="0"/>
                <a:ea typeface="Cambria" panose="02040503050406030204" pitchFamily="18" charset="0"/>
              </a:rPr>
              <a:t>homogenous</a:t>
            </a:r>
            <a:endParaRPr lang="en-CA" sz="2000" dirty="0">
              <a:solidFill>
                <a:schemeClr val="bg1"/>
              </a:solidFill>
              <a:latin typeface="Cambria" panose="02040503050406030204" pitchFamily="18" charset="0"/>
              <a:ea typeface="Cambria" panose="02040503050406030204" pitchFamily="18" charset="0"/>
            </a:endParaRPr>
          </a:p>
        </p:txBody>
      </p:sp>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097424966"/>
      </p:ext>
    </p:extLst>
  </p:cSld>
  <p:clrMapOvr>
    <a:masterClrMapping/>
  </p:clrMapOvr>
  <mc:AlternateContent xmlns:mc="http://schemas.openxmlformats.org/markup-compatibility/2006">
    <mc:Choice xmlns:p14="http://schemas.microsoft.com/office/powerpoint/2010/main" Requires="p14">
      <p:transition spd="slow" p14:dur="2000" advTm="76825"/>
    </mc:Choice>
    <mc:Fallback>
      <p:transition spd="slow" advTm="76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a:t>
            </a:r>
            <a:endParaRPr lang="en-CA" dirty="0"/>
          </a:p>
        </p:txBody>
      </p:sp>
      <p:sp>
        <p:nvSpPr>
          <p:cNvPr id="3" name="Content Placeholder 2"/>
          <p:cNvSpPr>
            <a:spLocks noGrp="1"/>
          </p:cNvSpPr>
          <p:nvPr>
            <p:ph idx="1"/>
          </p:nvPr>
        </p:nvSpPr>
        <p:spPr/>
        <p:txBody>
          <a:bodyPr/>
          <a:lstStyle/>
          <a:p>
            <a:r>
              <a:rPr lang="en-US" dirty="0" smtClean="0"/>
              <a:t>A non-homogeneous system of linear equations is any system where at least one linear equation is non-homogenous</a:t>
            </a:r>
          </a:p>
          <a:p>
            <a:pPr lvl="1"/>
            <a:r>
              <a:rPr lang="en-US" dirty="0" smtClean="0"/>
              <a:t>This corresponds to the question of any linear combination of vectors equaling a non-zero target vector </a:t>
            </a:r>
          </a:p>
          <a:p>
            <a:pPr lvl="1"/>
            <a:endParaRPr lang="en-US" dirty="0"/>
          </a:p>
          <a:p>
            <a:pPr lvl="1"/>
            <a:endParaRPr lang="en-US" dirty="0" smtClean="0"/>
          </a:p>
          <a:p>
            <a:pPr lvl="1"/>
            <a:endParaRPr lang="en-US" dirty="0"/>
          </a:p>
          <a:p>
            <a:r>
              <a:rPr lang="en-US" dirty="0" smtClean="0"/>
              <a:t>If any one entry of the target vector is not zero,</a:t>
            </a:r>
            <a:br>
              <a:rPr lang="en-US" dirty="0" smtClean="0"/>
            </a:br>
            <a:r>
              <a:rPr lang="en-US" dirty="0" smtClean="0"/>
              <a:t>	the corresponding system of linear equations is a </a:t>
            </a:r>
            <a:br>
              <a:rPr lang="en-US" dirty="0" smtClean="0"/>
            </a:br>
            <a:r>
              <a:rPr lang="en-US" dirty="0" smtClean="0"/>
              <a:t>	non-homogenous system</a:t>
            </a:r>
            <a:endParaRPr lang="en-US" dirty="0"/>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1" name="Object 10"/>
          <p:cNvGraphicFramePr>
            <a:graphicFrameLocks noChangeAspect="1"/>
          </p:cNvGraphicFramePr>
          <p:nvPr>
            <p:extLst>
              <p:ext uri="{D42A27DB-BD31-4B8C-83A1-F6EECF244321}">
                <p14:modId xmlns:p14="http://schemas.microsoft.com/office/powerpoint/2010/main" val="3183861979"/>
              </p:ext>
            </p:extLst>
          </p:nvPr>
        </p:nvGraphicFramePr>
        <p:xfrm>
          <a:off x="3048288" y="3220605"/>
          <a:ext cx="3021013" cy="361950"/>
        </p:xfrm>
        <a:graphic>
          <a:graphicData uri="http://schemas.openxmlformats.org/presentationml/2006/ole">
            <mc:AlternateContent xmlns:mc="http://schemas.openxmlformats.org/markup-compatibility/2006">
              <mc:Choice xmlns:v="urn:schemas-microsoft-com:vml" Requires="v">
                <p:oleObj spid="_x0000_s412679" name="Equation" r:id="rId6" imgW="2539800" imgH="330120" progId="Equation.DSMT4">
                  <p:embed/>
                </p:oleObj>
              </mc:Choice>
              <mc:Fallback>
                <p:oleObj name="Equation" r:id="rId6" imgW="2539800" imgH="330120" progId="Equation.DSMT4">
                  <p:embed/>
                  <p:pic>
                    <p:nvPicPr>
                      <p:cNvPr id="0" name="Object 7"/>
                      <p:cNvPicPr>
                        <a:picLocks noChangeAspect="1" noChangeArrowheads="1"/>
                      </p:cNvPicPr>
                      <p:nvPr/>
                    </p:nvPicPr>
                    <p:blipFill>
                      <a:blip r:embed="rId7"/>
                      <a:srcRect/>
                      <a:stretch>
                        <a:fillRect/>
                      </a:stretch>
                    </p:blipFill>
                    <p:spPr bwMode="auto">
                      <a:xfrm>
                        <a:off x="3048288" y="3220605"/>
                        <a:ext cx="302101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864841491"/>
      </p:ext>
    </p:extLst>
  </p:cSld>
  <p:clrMapOvr>
    <a:masterClrMapping/>
  </p:clrMapOvr>
  <mc:AlternateContent xmlns:mc="http://schemas.openxmlformats.org/markup-compatibility/2006">
    <mc:Choice xmlns:p14="http://schemas.microsoft.com/office/powerpoint/2010/main" Requires="p14">
      <p:transition spd="slow" p14:dur="2000" advTm="41942"/>
    </mc:Choice>
    <mc:Fallback>
      <p:transition spd="slow" advTm="41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Solving systems of linear equations</a:t>
            </a:r>
            <a:endParaRPr lang="en-CA" dirty="0"/>
          </a:p>
        </p:txBody>
      </p:sp>
      <p:sp>
        <p:nvSpPr>
          <p:cNvPr id="3" name="Content Placeholder 2"/>
          <p:cNvSpPr>
            <a:spLocks noGrp="1"/>
          </p:cNvSpPr>
          <p:nvPr>
            <p:ph idx="1"/>
          </p:nvPr>
        </p:nvSpPr>
        <p:spPr/>
        <p:txBody>
          <a:bodyPr/>
          <a:lstStyle/>
          <a:p>
            <a:r>
              <a:rPr lang="en-US" dirty="0" smtClean="0"/>
              <a:t>Recall that for a general system of linear equations,</a:t>
            </a:r>
            <a:br>
              <a:rPr lang="en-US" dirty="0" smtClean="0"/>
            </a:br>
            <a:r>
              <a:rPr lang="en-US" dirty="0" smtClean="0"/>
              <a:t>	there may be:</a:t>
            </a:r>
          </a:p>
          <a:p>
            <a:pPr lvl="1"/>
            <a:r>
              <a:rPr lang="en-US" dirty="0" smtClean="0"/>
              <a:t>No solutions</a:t>
            </a:r>
          </a:p>
          <a:p>
            <a:pPr lvl="1"/>
            <a:r>
              <a:rPr lang="en-US" dirty="0" smtClean="0"/>
              <a:t>One unique solution</a:t>
            </a:r>
          </a:p>
          <a:p>
            <a:pPr lvl="1"/>
            <a:r>
              <a:rPr lang="en-US" dirty="0" smtClean="0"/>
              <a:t>Infinitely many solutions</a:t>
            </a:r>
          </a:p>
          <a:p>
            <a:pPr lvl="1"/>
            <a:endParaRPr lang="en-US" dirty="0"/>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03786342"/>
      </p:ext>
    </p:extLst>
  </p:cSld>
  <p:clrMapOvr>
    <a:masterClrMapping/>
  </p:clrMapOvr>
  <mc:AlternateContent xmlns:mc="http://schemas.openxmlformats.org/markup-compatibility/2006">
    <mc:Choice xmlns:p14="http://schemas.microsoft.com/office/powerpoint/2010/main" Requires="p14">
      <p:transition spd="slow" p14:dur="2000" advTm="26657"/>
    </mc:Choice>
    <mc:Fallback>
      <p:transition spd="slow" advTm="26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least one solution</a:t>
            </a:r>
            <a:endParaRPr lang="en-CA" dirty="0"/>
          </a:p>
        </p:txBody>
      </p:sp>
      <p:sp>
        <p:nvSpPr>
          <p:cNvPr id="3" name="Content Placeholder 2"/>
          <p:cNvSpPr>
            <a:spLocks noGrp="1"/>
          </p:cNvSpPr>
          <p:nvPr>
            <p:ph idx="1"/>
          </p:nvPr>
        </p:nvSpPr>
        <p:spPr/>
        <p:txBody>
          <a:bodyPr/>
          <a:lstStyle/>
          <a:p>
            <a:r>
              <a:rPr lang="en-US" dirty="0" smtClean="0"/>
              <a:t>For a </a:t>
            </a:r>
            <a:r>
              <a:rPr lang="en-US" dirty="0"/>
              <a:t>homogeneous system </a:t>
            </a:r>
            <a:r>
              <a:rPr lang="en-US" dirty="0" smtClean="0"/>
              <a:t>of </a:t>
            </a:r>
            <a:r>
              <a:rPr lang="en-US" dirty="0" smtClean="0"/>
              <a:t>linear </a:t>
            </a:r>
            <a:r>
              <a:rPr lang="en-US" dirty="0" smtClean="0"/>
              <a:t>equations,</a:t>
            </a:r>
            <a:br>
              <a:rPr lang="en-US" dirty="0" smtClean="0"/>
            </a:br>
            <a:r>
              <a:rPr lang="en-US" dirty="0" smtClean="0"/>
              <a:t>	there is guaranteed to be at least one solution:</a:t>
            </a:r>
            <a:endParaRPr lang="en-US" dirty="0"/>
          </a:p>
          <a:p>
            <a:pPr lvl="1"/>
            <a:r>
              <a:rPr lang="en-US" dirty="0" smtClean="0"/>
              <a:t>That solution is when all </a:t>
            </a:r>
            <a:r>
              <a:rPr lang="en-US" dirty="0" smtClean="0"/>
              <a:t>unknowns are 0, for given</a:t>
            </a:r>
          </a:p>
          <a:p>
            <a:pPr lvl="1"/>
            <a:endParaRPr lang="en-US" dirty="0"/>
          </a:p>
          <a:p>
            <a:pPr marL="457200" lvl="1" indent="0">
              <a:buNone/>
            </a:pPr>
            <a:r>
              <a:rPr lang="en-US" dirty="0" smtClean="0"/>
              <a:t>     has the solution</a:t>
            </a:r>
          </a:p>
          <a:p>
            <a:pPr marL="457200" lvl="1" indent="0">
              <a:buNone/>
            </a:pPr>
            <a:endParaRPr lang="en-US" dirty="0"/>
          </a:p>
          <a:p>
            <a:pPr lvl="1"/>
            <a:r>
              <a:rPr lang="en-US" dirty="0" smtClean="0"/>
              <a:t>Similarly, looking to solve</a:t>
            </a:r>
          </a:p>
          <a:p>
            <a:pPr lvl="1"/>
            <a:endParaRPr lang="en-US" dirty="0"/>
          </a:p>
          <a:p>
            <a:pPr marL="457200" lvl="1" indent="0">
              <a:buNone/>
            </a:pPr>
            <a:r>
              <a:rPr lang="en-US" dirty="0" smtClean="0"/>
              <a:t>     this also has the solution</a:t>
            </a:r>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1141470985"/>
              </p:ext>
            </p:extLst>
          </p:nvPr>
        </p:nvGraphicFramePr>
        <p:xfrm>
          <a:off x="3236913" y="4300393"/>
          <a:ext cx="2552700" cy="361950"/>
        </p:xfrm>
        <a:graphic>
          <a:graphicData uri="http://schemas.openxmlformats.org/presentationml/2006/ole">
            <mc:AlternateContent xmlns:mc="http://schemas.openxmlformats.org/markup-compatibility/2006">
              <mc:Choice xmlns:v="urn:schemas-microsoft-com:vml" Requires="v">
                <p:oleObj spid="_x0000_s403481" name="Equation" r:id="rId6" imgW="2145960" imgH="330120" progId="Equation.DSMT4">
                  <p:embed/>
                </p:oleObj>
              </mc:Choice>
              <mc:Fallback>
                <p:oleObj name="Equation" r:id="rId6" imgW="2145960" imgH="330120" progId="Equation.DSMT4">
                  <p:embed/>
                  <p:pic>
                    <p:nvPicPr>
                      <p:cNvPr id="0" name=""/>
                      <p:cNvPicPr>
                        <a:picLocks noChangeAspect="1" noChangeArrowheads="1"/>
                      </p:cNvPicPr>
                      <p:nvPr/>
                    </p:nvPicPr>
                    <p:blipFill>
                      <a:blip r:embed="rId7"/>
                      <a:srcRect/>
                      <a:stretch>
                        <a:fillRect/>
                      </a:stretch>
                    </p:blipFill>
                    <p:spPr bwMode="auto">
                      <a:xfrm>
                        <a:off x="3236913" y="4300393"/>
                        <a:ext cx="25527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893778219"/>
              </p:ext>
            </p:extLst>
          </p:nvPr>
        </p:nvGraphicFramePr>
        <p:xfrm>
          <a:off x="3471863" y="2769322"/>
          <a:ext cx="2082800" cy="361950"/>
        </p:xfrm>
        <a:graphic>
          <a:graphicData uri="http://schemas.openxmlformats.org/presentationml/2006/ole">
            <mc:AlternateContent xmlns:mc="http://schemas.openxmlformats.org/markup-compatibility/2006">
              <mc:Choice xmlns:v="urn:schemas-microsoft-com:vml" Requires="v">
                <p:oleObj spid="_x0000_s403482" name="Equation" r:id="rId8" imgW="1752480" imgH="330120" progId="Equation.DSMT4">
                  <p:embed/>
                </p:oleObj>
              </mc:Choice>
              <mc:Fallback>
                <p:oleObj name="Equation" r:id="rId8" imgW="1752480" imgH="330120" progId="Equation.DSMT4">
                  <p:embed/>
                  <p:pic>
                    <p:nvPicPr>
                      <p:cNvPr id="0" name=""/>
                      <p:cNvPicPr>
                        <a:picLocks noChangeAspect="1" noChangeArrowheads="1"/>
                      </p:cNvPicPr>
                      <p:nvPr/>
                    </p:nvPicPr>
                    <p:blipFill>
                      <a:blip r:embed="rId9"/>
                      <a:srcRect/>
                      <a:stretch>
                        <a:fillRect/>
                      </a:stretch>
                    </p:blipFill>
                    <p:spPr bwMode="auto">
                      <a:xfrm>
                        <a:off x="3471863" y="2769322"/>
                        <a:ext cx="20828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59447453"/>
              </p:ext>
            </p:extLst>
          </p:nvPr>
        </p:nvGraphicFramePr>
        <p:xfrm>
          <a:off x="3585370" y="3514292"/>
          <a:ext cx="1855787" cy="361950"/>
        </p:xfrm>
        <a:graphic>
          <a:graphicData uri="http://schemas.openxmlformats.org/presentationml/2006/ole">
            <mc:AlternateContent xmlns:mc="http://schemas.openxmlformats.org/markup-compatibility/2006">
              <mc:Choice xmlns:v="urn:schemas-microsoft-com:vml" Requires="v">
                <p:oleObj spid="_x0000_s403483" name="Equation" r:id="rId10" imgW="1562040" imgH="330120" progId="Equation.DSMT4">
                  <p:embed/>
                </p:oleObj>
              </mc:Choice>
              <mc:Fallback>
                <p:oleObj name="Equation" r:id="rId10" imgW="1562040" imgH="330120" progId="Equation.DSMT4">
                  <p:embed/>
                  <p:pic>
                    <p:nvPicPr>
                      <p:cNvPr id="0" name=""/>
                      <p:cNvPicPr>
                        <a:picLocks noChangeAspect="1" noChangeArrowheads="1"/>
                      </p:cNvPicPr>
                      <p:nvPr/>
                    </p:nvPicPr>
                    <p:blipFill>
                      <a:blip r:embed="rId11"/>
                      <a:srcRect/>
                      <a:stretch>
                        <a:fillRect/>
                      </a:stretch>
                    </p:blipFill>
                    <p:spPr bwMode="auto">
                      <a:xfrm>
                        <a:off x="3585370" y="3514292"/>
                        <a:ext cx="185578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764525091"/>
              </p:ext>
            </p:extLst>
          </p:nvPr>
        </p:nvGraphicFramePr>
        <p:xfrm>
          <a:off x="3539332" y="5087361"/>
          <a:ext cx="1947863" cy="361950"/>
        </p:xfrm>
        <a:graphic>
          <a:graphicData uri="http://schemas.openxmlformats.org/presentationml/2006/ole">
            <mc:AlternateContent xmlns:mc="http://schemas.openxmlformats.org/markup-compatibility/2006">
              <mc:Choice xmlns:v="urn:schemas-microsoft-com:vml" Requires="v">
                <p:oleObj spid="_x0000_s403484" name="Equation" r:id="rId12" imgW="1638000" imgH="330120" progId="Equation.DSMT4">
                  <p:embed/>
                </p:oleObj>
              </mc:Choice>
              <mc:Fallback>
                <p:oleObj name="Equation" r:id="rId12" imgW="1638000" imgH="330120" progId="Equation.DSMT4">
                  <p:embed/>
                  <p:pic>
                    <p:nvPicPr>
                      <p:cNvPr id="0" name=""/>
                      <p:cNvPicPr>
                        <a:picLocks noChangeAspect="1" noChangeArrowheads="1"/>
                      </p:cNvPicPr>
                      <p:nvPr/>
                    </p:nvPicPr>
                    <p:blipFill>
                      <a:blip r:embed="rId13"/>
                      <a:srcRect/>
                      <a:stretch>
                        <a:fillRect/>
                      </a:stretch>
                    </p:blipFill>
                    <p:spPr bwMode="auto">
                      <a:xfrm>
                        <a:off x="3539332" y="5087361"/>
                        <a:ext cx="19478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5" name="Audio 1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05320601"/>
      </p:ext>
    </p:extLst>
  </p:cSld>
  <p:clrMapOvr>
    <a:masterClrMapping/>
  </p:clrMapOvr>
  <mc:AlternateContent xmlns:mc="http://schemas.openxmlformats.org/markup-compatibility/2006">
    <mc:Choice xmlns:p14="http://schemas.microsoft.com/office/powerpoint/2010/main" Requires="p14">
      <p:transition spd="slow" p14:dur="2000" advTm="67847"/>
    </mc:Choice>
    <mc:Fallback>
      <p:transition spd="slow" advTm="67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Possibly infinitely many solutions</a:t>
            </a:r>
            <a:endParaRPr lang="en-CA" dirty="0"/>
          </a:p>
        </p:txBody>
      </p:sp>
      <p:sp>
        <p:nvSpPr>
          <p:cNvPr id="3" name="Content Placeholder 2"/>
          <p:cNvSpPr>
            <a:spLocks noGrp="1"/>
          </p:cNvSpPr>
          <p:nvPr>
            <p:ph idx="1"/>
          </p:nvPr>
        </p:nvSpPr>
        <p:spPr/>
        <p:txBody>
          <a:bodyPr/>
          <a:lstStyle/>
          <a:p>
            <a:r>
              <a:rPr lang="en-US" dirty="0" smtClean="0"/>
              <a:t>There may be more than one solution to a </a:t>
            </a:r>
            <a:r>
              <a:rPr lang="en-US" dirty="0"/>
              <a:t>homogeneous </a:t>
            </a:r>
            <a:r>
              <a:rPr lang="en-US" dirty="0" smtClean="0"/>
              <a:t>system </a:t>
            </a:r>
            <a:r>
              <a:rPr lang="en-US" dirty="0" smtClean="0"/>
              <a:t>of </a:t>
            </a:r>
            <a:r>
              <a:rPr lang="en-US" dirty="0" smtClean="0"/>
              <a:t>linear </a:t>
            </a:r>
            <a:r>
              <a:rPr lang="en-US" dirty="0" smtClean="0"/>
              <a:t>equations</a:t>
            </a:r>
          </a:p>
          <a:p>
            <a:pPr lvl="1"/>
            <a:r>
              <a:rPr lang="en-US" dirty="0" smtClean="0"/>
              <a:t>For example,</a:t>
            </a:r>
          </a:p>
          <a:p>
            <a:pPr lvl="1"/>
            <a:endParaRPr lang="en-US" dirty="0"/>
          </a:p>
          <a:p>
            <a:pPr marL="457200" lvl="1" indent="0">
              <a:buNone/>
            </a:pPr>
            <a:r>
              <a:rPr lang="en-US" dirty="0" smtClean="0"/>
              <a:t>      has infinitely many solutions:</a:t>
            </a:r>
          </a:p>
          <a:p>
            <a:pPr marL="457200" lvl="1" indent="0">
              <a:buNone/>
            </a:pPr>
            <a:endParaRPr lang="en-US" dirty="0"/>
          </a:p>
          <a:p>
            <a:pPr marL="457200" lvl="1" indent="0">
              <a:buNone/>
            </a:pPr>
            <a:endParaRPr lang="en-US" dirty="0" smtClean="0"/>
          </a:p>
          <a:p>
            <a:pPr lvl="1"/>
            <a:r>
              <a:rPr lang="en-US" dirty="0" smtClean="0"/>
              <a:t>Note that when </a:t>
            </a:r>
            <a:r>
              <a:rPr lang="en-US" i="1" dirty="0" smtClean="0">
                <a:latin typeface="Times New Roman" panose="02020603050405020304" pitchFamily="18" charset="0"/>
                <a:ea typeface="Tahoma" panose="020B0604030504040204" pitchFamily="34" charset="0"/>
              </a:rPr>
              <a:t>x</a:t>
            </a:r>
            <a:r>
              <a:rPr lang="en-US" baseline="-25000" dirty="0" smtClean="0">
                <a:latin typeface="Times New Roman" panose="02020603050405020304" pitchFamily="18" charset="0"/>
                <a:ea typeface="Tahoma" panose="020B0604030504040204" pitchFamily="34" charset="0"/>
              </a:rPr>
              <a:t>2</a:t>
            </a:r>
            <a:r>
              <a:rPr lang="en-US" dirty="0" smtClean="0">
                <a:latin typeface="Times New Roman" panose="02020603050405020304" pitchFamily="18" charset="0"/>
                <a:ea typeface="Tahoma" panose="020B0604030504040204" pitchFamily="34" charset="0"/>
              </a:rPr>
              <a:t> = 0</a:t>
            </a:r>
            <a:r>
              <a:rPr lang="en-US" dirty="0" smtClean="0"/>
              <a:t>, then </a:t>
            </a:r>
            <a:r>
              <a:rPr lang="en-US" i="1" dirty="0" smtClean="0">
                <a:latin typeface="Times New Roman" panose="02020603050405020304" pitchFamily="18" charset="0"/>
                <a:ea typeface="Tahoma" panose="020B0604030504040204" pitchFamily="34" charset="0"/>
              </a:rPr>
              <a:t>x</a:t>
            </a:r>
            <a:r>
              <a:rPr lang="en-US" baseline="-25000" dirty="0" smtClean="0">
                <a:latin typeface="Times New Roman" panose="02020603050405020304" pitchFamily="18" charset="0"/>
                <a:ea typeface="Tahoma" panose="020B0604030504040204" pitchFamily="34" charset="0"/>
              </a:rPr>
              <a:t>1</a:t>
            </a:r>
            <a:r>
              <a:rPr lang="en-US" dirty="0" smtClean="0">
                <a:latin typeface="Times New Roman" panose="02020603050405020304" pitchFamily="18" charset="0"/>
                <a:ea typeface="Tahoma" panose="020B0604030504040204" pitchFamily="34" charset="0"/>
              </a:rPr>
              <a:t> = 0</a:t>
            </a:r>
          </a:p>
          <a:p>
            <a:pPr lvl="1"/>
            <a:endParaRPr lang="en-US" dirty="0"/>
          </a:p>
          <a:p>
            <a:r>
              <a:rPr lang="en-US" dirty="0" smtClean="0"/>
              <a:t>We will call the solution when all unknowns are zero</a:t>
            </a:r>
            <a:br>
              <a:rPr lang="en-US" dirty="0" smtClean="0"/>
            </a:br>
            <a:r>
              <a:rPr lang="en-US" dirty="0" smtClean="0"/>
              <a:t>	to be the </a:t>
            </a:r>
            <a:r>
              <a:rPr lang="en-US" i="1" dirty="0" smtClean="0"/>
              <a:t>trivial </a:t>
            </a:r>
            <a:r>
              <a:rPr lang="en-US" i="1" dirty="0" smtClean="0"/>
              <a:t>solution</a:t>
            </a:r>
            <a:endParaRPr lang="en-US" dirty="0" smtClean="0"/>
          </a:p>
          <a:p>
            <a:pPr lvl="1"/>
            <a:r>
              <a:rPr lang="en-US" dirty="0" smtClean="0"/>
              <a:t>The trivial solution is never a solution to a non-homogenous system of linear equations</a:t>
            </a:r>
            <a:endParaRPr lang="en-US" dirty="0" smtClean="0"/>
          </a:p>
          <a:p>
            <a:pPr marL="457200" lvl="1" indent="0">
              <a:buNone/>
            </a:pPr>
            <a:endParaRPr lang="en-US" dirty="0"/>
          </a:p>
          <a:p>
            <a:pPr marL="457200" lvl="1" indent="0">
              <a:buNone/>
            </a:pPr>
            <a:endParaRPr lang="en-US" dirty="0"/>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2274877628"/>
              </p:ext>
            </p:extLst>
          </p:nvPr>
        </p:nvGraphicFramePr>
        <p:xfrm>
          <a:off x="3644756" y="2808288"/>
          <a:ext cx="1570037" cy="361950"/>
        </p:xfrm>
        <a:graphic>
          <a:graphicData uri="http://schemas.openxmlformats.org/presentationml/2006/ole">
            <mc:AlternateContent xmlns:mc="http://schemas.openxmlformats.org/markup-compatibility/2006">
              <mc:Choice xmlns:v="urn:schemas-microsoft-com:vml" Requires="v">
                <p:oleObj spid="_x0000_s404494" name="Equation" r:id="rId6" imgW="1320480" imgH="330120" progId="Equation.DSMT4">
                  <p:embed/>
                </p:oleObj>
              </mc:Choice>
              <mc:Fallback>
                <p:oleObj name="Equation" r:id="rId6" imgW="1320480" imgH="330120" progId="Equation.DSMT4">
                  <p:embed/>
                  <p:pic>
                    <p:nvPicPr>
                      <p:cNvPr id="0" name=""/>
                      <p:cNvPicPr>
                        <a:picLocks noChangeAspect="1" noChangeArrowheads="1"/>
                      </p:cNvPicPr>
                      <p:nvPr/>
                    </p:nvPicPr>
                    <p:blipFill>
                      <a:blip r:embed="rId7"/>
                      <a:srcRect/>
                      <a:stretch>
                        <a:fillRect/>
                      </a:stretch>
                    </p:blipFill>
                    <p:spPr bwMode="auto">
                      <a:xfrm>
                        <a:off x="3644756" y="2808288"/>
                        <a:ext cx="157003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002705238"/>
              </p:ext>
            </p:extLst>
          </p:nvPr>
        </p:nvGraphicFramePr>
        <p:xfrm>
          <a:off x="3306475" y="3507653"/>
          <a:ext cx="3049587" cy="806450"/>
        </p:xfrm>
        <a:graphic>
          <a:graphicData uri="http://schemas.openxmlformats.org/presentationml/2006/ole">
            <mc:AlternateContent xmlns:mc="http://schemas.openxmlformats.org/markup-compatibility/2006">
              <mc:Choice xmlns:v="urn:schemas-microsoft-com:vml" Requires="v">
                <p:oleObj spid="_x0000_s404495" name="Equation" r:id="rId8" imgW="2565360" imgH="736560" progId="Equation.DSMT4">
                  <p:embed/>
                </p:oleObj>
              </mc:Choice>
              <mc:Fallback>
                <p:oleObj name="Equation" r:id="rId8" imgW="2565360" imgH="736560" progId="Equation.DSMT4">
                  <p:embed/>
                  <p:pic>
                    <p:nvPicPr>
                      <p:cNvPr id="0" name=""/>
                      <p:cNvPicPr>
                        <a:picLocks noChangeAspect="1" noChangeArrowheads="1"/>
                      </p:cNvPicPr>
                      <p:nvPr/>
                    </p:nvPicPr>
                    <p:blipFill>
                      <a:blip r:embed="rId9"/>
                      <a:srcRect/>
                      <a:stretch>
                        <a:fillRect/>
                      </a:stretch>
                    </p:blipFill>
                    <p:spPr bwMode="auto">
                      <a:xfrm>
                        <a:off x="3306475" y="3507653"/>
                        <a:ext cx="3049587"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87936632"/>
      </p:ext>
    </p:extLst>
  </p:cSld>
  <p:clrMapOvr>
    <a:masterClrMapping/>
  </p:clrMapOvr>
  <mc:AlternateContent xmlns:mc="http://schemas.openxmlformats.org/markup-compatibility/2006">
    <mc:Choice xmlns:p14="http://schemas.microsoft.com/office/powerpoint/2010/main" Requires="p14">
      <p:transition spd="slow" p14:dur="2000" advTm="54597"/>
    </mc:Choice>
    <mc:Fallback>
      <p:transition spd="slow" advTm="54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 for a homogenous system</a:t>
            </a:r>
            <a:endParaRPr lang="en-CA" dirty="0"/>
          </a:p>
        </p:txBody>
      </p:sp>
      <p:sp>
        <p:nvSpPr>
          <p:cNvPr id="3" name="Content Placeholder 2"/>
          <p:cNvSpPr>
            <a:spLocks noGrp="1"/>
          </p:cNvSpPr>
          <p:nvPr>
            <p:ph idx="1"/>
          </p:nvPr>
        </p:nvSpPr>
        <p:spPr/>
        <p:txBody>
          <a:bodyPr/>
          <a:lstStyle/>
          <a:p>
            <a:r>
              <a:rPr lang="en-US" dirty="0" smtClean="0"/>
              <a:t>Thus, for a </a:t>
            </a:r>
            <a:r>
              <a:rPr lang="en-US" dirty="0"/>
              <a:t>homogenous system </a:t>
            </a:r>
            <a:r>
              <a:rPr lang="en-US" dirty="0" smtClean="0"/>
              <a:t>of </a:t>
            </a:r>
            <a:r>
              <a:rPr lang="en-US" dirty="0" smtClean="0"/>
              <a:t>linear </a:t>
            </a:r>
            <a:r>
              <a:rPr lang="en-US" dirty="0" smtClean="0"/>
              <a:t>equations,</a:t>
            </a:r>
            <a:br>
              <a:rPr lang="en-US" dirty="0" smtClean="0"/>
            </a:br>
            <a:r>
              <a:rPr lang="en-US" dirty="0" smtClean="0"/>
              <a:t>	there may be:</a:t>
            </a:r>
          </a:p>
          <a:p>
            <a:pPr lvl="1"/>
            <a:r>
              <a:rPr lang="en-US" dirty="0" smtClean="0"/>
              <a:t>One unique solution; that is, the trivial solution</a:t>
            </a:r>
          </a:p>
          <a:p>
            <a:pPr lvl="1"/>
            <a:r>
              <a:rPr lang="en-US" dirty="0" smtClean="0"/>
              <a:t>Infinitely many solutions, one of which is the trivial solution</a:t>
            </a:r>
          </a:p>
          <a:p>
            <a:pPr lvl="1"/>
            <a:endParaRPr lang="en-US" dirty="0"/>
          </a:p>
          <a:p>
            <a:r>
              <a:rPr lang="en-US" dirty="0" smtClean="0"/>
              <a:t>Recall that in Gaussian elimination, all we do is add multiples of one row onto another</a:t>
            </a:r>
          </a:p>
          <a:p>
            <a:pPr lvl="1"/>
            <a:r>
              <a:rPr lang="en-US" dirty="0" smtClean="0"/>
              <a:t>If one column (in this case, the last column) is all zeros,</a:t>
            </a:r>
            <a:br>
              <a:rPr lang="en-US" dirty="0" smtClean="0"/>
            </a:br>
            <a:r>
              <a:rPr lang="en-US" dirty="0" smtClean="0"/>
              <a:t>	you can never get a non-zero entry appearing in that column</a:t>
            </a:r>
          </a:p>
          <a:p>
            <a:pPr lvl="1"/>
            <a:r>
              <a:rPr lang="en-US" dirty="0" smtClean="0"/>
              <a:t>Thus,                                                for any matrix </a:t>
            </a:r>
            <a:r>
              <a:rPr lang="en-US" i="1" dirty="0" smtClean="0"/>
              <a:t>A</a:t>
            </a:r>
            <a:r>
              <a:rPr lang="en-US" dirty="0" smtClean="0"/>
              <a:t>,</a:t>
            </a:r>
          </a:p>
          <a:p>
            <a:pPr marL="457200" lvl="1" indent="0">
              <a:buNone/>
            </a:pPr>
            <a:r>
              <a:rPr lang="en-US" dirty="0"/>
              <a:t>	</a:t>
            </a:r>
            <a:r>
              <a:rPr lang="en-US" dirty="0" smtClean="0"/>
              <a:t>so it can never happen that there are no solutions </a:t>
            </a:r>
          </a:p>
        </p:txBody>
      </p:sp>
      <p:sp>
        <p:nvSpPr>
          <p:cNvPr id="4" name="Footer Placeholder 3"/>
          <p:cNvSpPr>
            <a:spLocks noGrp="1"/>
          </p:cNvSpPr>
          <p:nvPr>
            <p:ph type="ftr" sz="quarter" idx="11"/>
          </p:nvPr>
        </p:nvSpPr>
        <p:spPr/>
        <p:txBody>
          <a:bodyPr/>
          <a:lstStyle/>
          <a:p>
            <a:r>
              <a:rPr lang="en-CA" smtClean="0"/>
              <a:t>Solutions to homogeneous systems of linear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762119267"/>
              </p:ext>
            </p:extLst>
          </p:nvPr>
        </p:nvGraphicFramePr>
        <p:xfrm>
          <a:off x="2021754" y="4949825"/>
          <a:ext cx="2643187" cy="417513"/>
        </p:xfrm>
        <a:graphic>
          <a:graphicData uri="http://schemas.openxmlformats.org/presentationml/2006/ole">
            <mc:AlternateContent xmlns:mc="http://schemas.openxmlformats.org/markup-compatibility/2006">
              <mc:Choice xmlns:v="urn:schemas-microsoft-com:vml" Requires="v">
                <p:oleObj spid="_x0000_s405511" name="Equation" r:id="rId6" imgW="2222280" imgH="380880" progId="Equation.DSMT4">
                  <p:embed/>
                </p:oleObj>
              </mc:Choice>
              <mc:Fallback>
                <p:oleObj name="Equation" r:id="rId6" imgW="2222280" imgH="380880" progId="Equation.DSMT4">
                  <p:embed/>
                  <p:pic>
                    <p:nvPicPr>
                      <p:cNvPr id="0" name=""/>
                      <p:cNvPicPr>
                        <a:picLocks noChangeAspect="1" noChangeArrowheads="1"/>
                      </p:cNvPicPr>
                      <p:nvPr/>
                    </p:nvPicPr>
                    <p:blipFill>
                      <a:blip r:embed="rId7"/>
                      <a:srcRect/>
                      <a:stretch>
                        <a:fillRect/>
                      </a:stretch>
                    </p:blipFill>
                    <p:spPr bwMode="auto">
                      <a:xfrm>
                        <a:off x="2021754" y="4949825"/>
                        <a:ext cx="2643187"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14163291"/>
      </p:ext>
    </p:extLst>
  </p:cSld>
  <p:clrMapOvr>
    <a:masterClrMapping/>
  </p:clrMapOvr>
  <mc:AlternateContent xmlns:mc="http://schemas.openxmlformats.org/markup-compatibility/2006">
    <mc:Choice xmlns:p14="http://schemas.microsoft.com/office/powerpoint/2010/main" Requires="p14">
      <p:transition spd="slow" p14:dur="2000" advTm="73648"/>
    </mc:Choice>
    <mc:Fallback>
      <p:transition spd="slow" advTm="73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5.5|11.4"/>
</p:tagLst>
</file>

<file path=ppt/tags/tag10.xml><?xml version="1.0" encoding="utf-8"?>
<p:tagLst xmlns:a="http://schemas.openxmlformats.org/drawingml/2006/main" xmlns:r="http://schemas.openxmlformats.org/officeDocument/2006/relationships" xmlns:p="http://schemas.openxmlformats.org/presentationml/2006/main">
  <p:tag name="TIMING" val="|7.9"/>
</p:tagLst>
</file>

<file path=ppt/tags/tag11.xml><?xml version="1.0" encoding="utf-8"?>
<p:tagLst xmlns:a="http://schemas.openxmlformats.org/drawingml/2006/main" xmlns:r="http://schemas.openxmlformats.org/officeDocument/2006/relationships" xmlns:p="http://schemas.openxmlformats.org/presentationml/2006/main">
  <p:tag name="TIMING" val="|9.1|9.5"/>
</p:tagLst>
</file>

<file path=ppt/tags/tag12.xml><?xml version="1.0" encoding="utf-8"?>
<p:tagLst xmlns:a="http://schemas.openxmlformats.org/drawingml/2006/main" xmlns:r="http://schemas.openxmlformats.org/officeDocument/2006/relationships" xmlns:p="http://schemas.openxmlformats.org/presentationml/2006/main">
  <p:tag name="TIMING" val="|11.1"/>
</p:tagLst>
</file>

<file path=ppt/tags/tag13.xml><?xml version="1.0" encoding="utf-8"?>
<p:tagLst xmlns:a="http://schemas.openxmlformats.org/drawingml/2006/main" xmlns:r="http://schemas.openxmlformats.org/officeDocument/2006/relationships" xmlns:p="http://schemas.openxmlformats.org/presentationml/2006/main">
  <p:tag name="TIMING" val="|18|11.4"/>
</p:tagLst>
</file>

<file path=ppt/tags/tag14.xml><?xml version="1.0" encoding="utf-8"?>
<p:tagLst xmlns:a="http://schemas.openxmlformats.org/drawingml/2006/main" xmlns:r="http://schemas.openxmlformats.org/officeDocument/2006/relationships" xmlns:p="http://schemas.openxmlformats.org/presentationml/2006/main">
  <p:tag name="TIMING" val="|9.4"/>
</p:tagLst>
</file>

<file path=ppt/tags/tag15.xml><?xml version="1.0" encoding="utf-8"?>
<p:tagLst xmlns:a="http://schemas.openxmlformats.org/drawingml/2006/main" xmlns:r="http://schemas.openxmlformats.org/officeDocument/2006/relationships" xmlns:p="http://schemas.openxmlformats.org/presentationml/2006/main">
  <p:tag name="TIMING" val="|8.6|6.8|4.2|8.2|7.3|3.9"/>
</p:tagLst>
</file>

<file path=ppt/tags/tag16.xml><?xml version="1.0" encoding="utf-8"?>
<p:tagLst xmlns:a="http://schemas.openxmlformats.org/drawingml/2006/main" xmlns:r="http://schemas.openxmlformats.org/officeDocument/2006/relationships" xmlns:p="http://schemas.openxmlformats.org/presentationml/2006/main">
  <p:tag name="TIMING" val="|22.7|45.6|6.5|47|23.1"/>
</p:tagLst>
</file>

<file path=ppt/tags/tag17.xml><?xml version="1.0" encoding="utf-8"?>
<p:tagLst xmlns:a="http://schemas.openxmlformats.org/drawingml/2006/main" xmlns:r="http://schemas.openxmlformats.org/officeDocument/2006/relationships" xmlns:p="http://schemas.openxmlformats.org/presentationml/2006/main">
  <p:tag name="TIMING" val="|12|13.2"/>
</p:tagLst>
</file>

<file path=ppt/tags/tag18.xml><?xml version="1.0" encoding="utf-8"?>
<p:tagLst xmlns:a="http://schemas.openxmlformats.org/drawingml/2006/main" xmlns:r="http://schemas.openxmlformats.org/officeDocument/2006/relationships" xmlns:p="http://schemas.openxmlformats.org/presentationml/2006/main">
  <p:tag name="TIMING" val="|12.3|34.5|18.4|24.2|14.5|52"/>
</p:tagLst>
</file>

<file path=ppt/tags/tag19.xml><?xml version="1.0" encoding="utf-8"?>
<p:tagLst xmlns:a="http://schemas.openxmlformats.org/drawingml/2006/main" xmlns:r="http://schemas.openxmlformats.org/officeDocument/2006/relationships" xmlns:p="http://schemas.openxmlformats.org/presentationml/2006/main">
  <p:tag name="TIMING" val="|16.4|17.6|36.4|26.1|22|16.8|19.3"/>
</p:tagLst>
</file>

<file path=ppt/tags/tag2.xml><?xml version="1.0" encoding="utf-8"?>
<p:tagLst xmlns:a="http://schemas.openxmlformats.org/drawingml/2006/main" xmlns:r="http://schemas.openxmlformats.org/officeDocument/2006/relationships" xmlns:p="http://schemas.openxmlformats.org/presentationml/2006/main">
  <p:tag name="TIMING" val="|11.8|14.8|13.9|13"/>
</p:tagLst>
</file>

<file path=ppt/tags/tag20.xml><?xml version="1.0" encoding="utf-8"?>
<p:tagLst xmlns:a="http://schemas.openxmlformats.org/drawingml/2006/main" xmlns:r="http://schemas.openxmlformats.org/officeDocument/2006/relationships" xmlns:p="http://schemas.openxmlformats.org/presentationml/2006/main">
  <p:tag name="TIMING" val="|17.2|21.1"/>
</p:tagLst>
</file>

<file path=ppt/tags/tag21.xml><?xml version="1.0" encoding="utf-8"?>
<p:tagLst xmlns:a="http://schemas.openxmlformats.org/drawingml/2006/main" xmlns:r="http://schemas.openxmlformats.org/officeDocument/2006/relationships" xmlns:p="http://schemas.openxmlformats.org/presentationml/2006/main">
  <p:tag name="TIMING" val="|17.7|13.2|6.2"/>
</p:tagLst>
</file>

<file path=ppt/tags/tag22.xml><?xml version="1.0" encoding="utf-8"?>
<p:tagLst xmlns:a="http://schemas.openxmlformats.org/drawingml/2006/main" xmlns:r="http://schemas.openxmlformats.org/officeDocument/2006/relationships" xmlns:p="http://schemas.openxmlformats.org/presentationml/2006/main">
  <p:tag name="TIMING" val="|14.5|9.5"/>
</p:tagLst>
</file>

<file path=ppt/tags/tag23.xml><?xml version="1.0" encoding="utf-8"?>
<p:tagLst xmlns:a="http://schemas.openxmlformats.org/drawingml/2006/main" xmlns:r="http://schemas.openxmlformats.org/officeDocument/2006/relationships" xmlns:p="http://schemas.openxmlformats.org/presentationml/2006/main">
  <p:tag name="TIMING" val="|28|24.4"/>
</p:tagLst>
</file>

<file path=ppt/tags/tag24.xml><?xml version="1.0" encoding="utf-8"?>
<p:tagLst xmlns:a="http://schemas.openxmlformats.org/drawingml/2006/main" xmlns:r="http://schemas.openxmlformats.org/officeDocument/2006/relationships" xmlns:p="http://schemas.openxmlformats.org/presentationml/2006/main">
  <p:tag name="TIMING" val="|7.4|15.1|24.4|13.2"/>
</p:tagLst>
</file>

<file path=ppt/tags/tag3.xml><?xml version="1.0" encoding="utf-8"?>
<p:tagLst xmlns:a="http://schemas.openxmlformats.org/drawingml/2006/main" xmlns:r="http://schemas.openxmlformats.org/officeDocument/2006/relationships" xmlns:p="http://schemas.openxmlformats.org/presentationml/2006/main">
  <p:tag name="TIMING" val="|12.3|11.3"/>
</p:tagLst>
</file>

<file path=ppt/tags/tag4.xml><?xml version="1.0" encoding="utf-8"?>
<p:tagLst xmlns:a="http://schemas.openxmlformats.org/drawingml/2006/main" xmlns:r="http://schemas.openxmlformats.org/officeDocument/2006/relationships" xmlns:p="http://schemas.openxmlformats.org/presentationml/2006/main">
  <p:tag name="TIMING" val="|19.3|9.1"/>
</p:tagLst>
</file>

<file path=ppt/tags/tag5.xml><?xml version="1.0" encoding="utf-8"?>
<p:tagLst xmlns:a="http://schemas.openxmlformats.org/drawingml/2006/main" xmlns:r="http://schemas.openxmlformats.org/officeDocument/2006/relationships" xmlns:p="http://schemas.openxmlformats.org/presentationml/2006/main">
  <p:tag name="TIMING" val="|10.2|21.8"/>
</p:tagLst>
</file>

<file path=ppt/tags/tag6.xml><?xml version="1.0" encoding="utf-8"?>
<p:tagLst xmlns:a="http://schemas.openxmlformats.org/drawingml/2006/main" xmlns:r="http://schemas.openxmlformats.org/officeDocument/2006/relationships" xmlns:p="http://schemas.openxmlformats.org/presentationml/2006/main">
  <p:tag name="TIMING" val="|7.9|16|8.4|7.5"/>
</p:tagLst>
</file>

<file path=ppt/tags/tag7.xml><?xml version="1.0" encoding="utf-8"?>
<p:tagLst xmlns:a="http://schemas.openxmlformats.org/drawingml/2006/main" xmlns:r="http://schemas.openxmlformats.org/officeDocument/2006/relationships" xmlns:p="http://schemas.openxmlformats.org/presentationml/2006/main">
  <p:tag name="TIMING" val="|7.1|4.5|7|8|26.3"/>
</p:tagLst>
</file>

<file path=ppt/tags/tag8.xml><?xml version="1.0" encoding="utf-8"?>
<p:tagLst xmlns:a="http://schemas.openxmlformats.org/drawingml/2006/main" xmlns:r="http://schemas.openxmlformats.org/officeDocument/2006/relationships" xmlns:p="http://schemas.openxmlformats.org/presentationml/2006/main">
  <p:tag name="TIMING" val="|12.6"/>
</p:tagLst>
</file>

<file path=ppt/tags/tag9.xml><?xml version="1.0" encoding="utf-8"?>
<p:tagLst xmlns:a="http://schemas.openxmlformats.org/drawingml/2006/main" xmlns:r="http://schemas.openxmlformats.org/officeDocument/2006/relationships" xmlns:p="http://schemas.openxmlformats.org/presentationml/2006/main">
  <p:tag name="TIMING" val="|11|9.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38242</TotalTime>
  <Words>1125</Words>
  <Application>Microsoft Office PowerPoint</Application>
  <PresentationFormat>On-screen Show (4:3)</PresentationFormat>
  <Paragraphs>275</Paragraphs>
  <Slides>31</Slides>
  <Notes>0</Notes>
  <HiddenSlides>0</HiddenSlides>
  <MMClips>31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34" baseType="lpstr">
      <vt:lpstr>Office Theme</vt:lpstr>
      <vt:lpstr>Equation</vt:lpstr>
      <vt:lpstr>MathType 6.0 Equation</vt:lpstr>
      <vt:lpstr>6.4.9 Solutions to homogeneous systems of linear equations</vt:lpstr>
      <vt:lpstr>Introduction</vt:lpstr>
      <vt:lpstr>Solving systems of linear equations</vt:lpstr>
      <vt:lpstr>Terminology</vt:lpstr>
      <vt:lpstr>Terminology</vt:lpstr>
      <vt:lpstr>Solving systems of linear equations</vt:lpstr>
      <vt:lpstr>At least one solution</vt:lpstr>
      <vt:lpstr>Possibly infinitely many solutions</vt:lpstr>
      <vt:lpstr>Solutions for a homogenous system</vt:lpstr>
      <vt:lpstr>Example</vt:lpstr>
      <vt:lpstr>Example</vt:lpstr>
      <vt:lpstr>Example</vt:lpstr>
      <vt:lpstr>Example</vt:lpstr>
      <vt:lpstr>Example</vt:lpstr>
      <vt:lpstr>Example</vt:lpstr>
      <vt:lpstr>Example</vt:lpstr>
      <vt:lpstr>Relationships</vt:lpstr>
      <vt:lpstr>Theorems</vt:lpstr>
      <vt:lpstr>Theorems</vt:lpstr>
      <vt:lpstr>Theorems</vt:lpstr>
      <vt:lpstr>Theorems</vt:lpstr>
      <vt:lpstr>Theorems</vt:lpstr>
      <vt:lpstr>Observation</vt:lpstr>
      <vt:lpstr>Observation</vt:lpstr>
      <vt:lpstr>Observation</vt:lpstr>
      <vt:lpstr>Nice results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862</cp:revision>
  <dcterms:created xsi:type="dcterms:W3CDTF">2020-04-30T19:27:29Z</dcterms:created>
  <dcterms:modified xsi:type="dcterms:W3CDTF">2020-10-28T17:28:41Z</dcterms:modified>
</cp:coreProperties>
</file>